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85" r:id="rId4"/>
    <p:sldId id="257" r:id="rId5"/>
    <p:sldId id="259" r:id="rId6"/>
    <p:sldId id="260" r:id="rId7"/>
    <p:sldId id="272" r:id="rId8"/>
    <p:sldId id="268" r:id="rId9"/>
    <p:sldId id="288" r:id="rId10"/>
    <p:sldId id="279" r:id="rId11"/>
    <p:sldId id="280" r:id="rId12"/>
    <p:sldId id="281" r:id="rId13"/>
    <p:sldId id="278" r:id="rId14"/>
    <p:sldId id="267" r:id="rId15"/>
    <p:sldId id="277" r:id="rId16"/>
    <p:sldId id="263" r:id="rId17"/>
    <p:sldId id="266" r:id="rId18"/>
    <p:sldId id="282" r:id="rId19"/>
    <p:sldId id="274" r:id="rId20"/>
    <p:sldId id="275" r:id="rId21"/>
    <p:sldId id="276" r:id="rId22"/>
    <p:sldId id="283" r:id="rId23"/>
    <p:sldId id="284" r:id="rId24"/>
    <p:sldId id="264" r:id="rId25"/>
    <p:sldId id="286" r:id="rId26"/>
    <p:sldId id="28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660"/>
  </p:normalViewPr>
  <p:slideViewPr>
    <p:cSldViewPr>
      <p:cViewPr varScale="1">
        <p:scale>
          <a:sx n="69" d="100"/>
          <a:sy n="69"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2AD00A2-C61D-4EA1-BA8E-73EFCC73C880}"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BACB7-A249-45E6-B71C-504642AFD95B}"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D00A2-C61D-4EA1-BA8E-73EFCC73C880}"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BACB7-A249-45E6-B71C-504642AFD9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D00A2-C61D-4EA1-BA8E-73EFCC73C880}"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BACB7-A249-45E6-B71C-504642AFD9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D00A2-C61D-4EA1-BA8E-73EFCC73C880}" type="datetimeFigureOut">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BACB7-A249-45E6-B71C-504642AFD9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2AD00A2-C61D-4EA1-BA8E-73EFCC73C880}" type="datetimeFigureOut">
              <a:rPr lang="en-US" smtClean="0"/>
              <a:t>10/19/2014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ACBACB7-A249-45E6-B71C-504642AFD95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AD00A2-C61D-4EA1-BA8E-73EFCC73C880}"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BACB7-A249-45E6-B71C-504642AFD9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AD00A2-C61D-4EA1-BA8E-73EFCC73C880}" type="datetimeFigureOut">
              <a:rPr lang="en-US" smtClean="0"/>
              <a:t>10/19/2014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CBACB7-A249-45E6-B71C-504642AFD9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AD00A2-C61D-4EA1-BA8E-73EFCC73C880}" type="datetimeFigureOut">
              <a:rPr lang="en-US" smtClean="0"/>
              <a:t>10/19/2014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CBACB7-A249-45E6-B71C-504642AFD9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D00A2-C61D-4EA1-BA8E-73EFCC73C880}" type="datetimeFigureOut">
              <a:rPr lang="en-US" smtClean="0"/>
              <a:t>10/19/2014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CBACB7-A249-45E6-B71C-504642AFD9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AD00A2-C61D-4EA1-BA8E-73EFCC73C880}"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BACB7-A249-45E6-B71C-504642AFD95B}"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2AD00A2-C61D-4EA1-BA8E-73EFCC73C880}" type="datetimeFigureOut">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BACB7-A249-45E6-B71C-504642AFD95B}"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2AD00A2-C61D-4EA1-BA8E-73EFCC73C880}" type="datetimeFigureOut">
              <a:rPr lang="en-US" smtClean="0"/>
              <a:t>10/19/2014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ACBACB7-A249-45E6-B71C-504642AFD95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SPINAL CORD INJURY</a:t>
            </a:r>
            <a:endParaRPr lang="en-US" dirty="0"/>
          </a:p>
        </p:txBody>
      </p:sp>
      <p:sp>
        <p:nvSpPr>
          <p:cNvPr id="3" name="Subtitle 2"/>
          <p:cNvSpPr>
            <a:spLocks noGrp="1"/>
          </p:cNvSpPr>
          <p:nvPr>
            <p:ph type="subTitle" idx="1"/>
          </p:nvPr>
        </p:nvSpPr>
        <p:spPr/>
        <p:txBody>
          <a:bodyPr>
            <a:normAutofit fontScale="92500" lnSpcReduction="10000"/>
          </a:bodyPr>
          <a:lstStyle/>
          <a:p>
            <a:pPr algn="ctr"/>
            <a:r>
              <a:rPr lang="en-US" dirty="0" smtClean="0"/>
              <a:t>Channing Callahan</a:t>
            </a:r>
          </a:p>
          <a:p>
            <a:pPr algn="ctr"/>
            <a:r>
              <a:rPr lang="en-US" dirty="0" smtClean="0"/>
              <a:t>Crystal Buck</a:t>
            </a:r>
          </a:p>
          <a:p>
            <a:pPr algn="ctr"/>
            <a:r>
              <a:rPr lang="en-US" dirty="0" smtClean="0"/>
              <a:t>Jen </a:t>
            </a:r>
            <a:r>
              <a:rPr lang="en-US" dirty="0" err="1" smtClean="0"/>
              <a:t>Vogl</a:t>
            </a:r>
            <a:endParaRPr lang="en-US" dirty="0"/>
          </a:p>
        </p:txBody>
      </p:sp>
    </p:spTree>
    <p:extLst>
      <p:ext uri="{BB962C8B-B14F-4D97-AF65-F5344CB8AC3E}">
        <p14:creationId xmlns:p14="http://schemas.microsoft.com/office/powerpoint/2010/main" val="2709768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Diagnosis #1</a:t>
            </a:r>
            <a:endParaRPr lang="en-US" dirty="0"/>
          </a:p>
        </p:txBody>
      </p:sp>
      <p:sp>
        <p:nvSpPr>
          <p:cNvPr id="3" name="Content Placeholder 2"/>
          <p:cNvSpPr>
            <a:spLocks noGrp="1"/>
          </p:cNvSpPr>
          <p:nvPr>
            <p:ph idx="1"/>
          </p:nvPr>
        </p:nvSpPr>
        <p:spPr/>
        <p:txBody>
          <a:bodyPr/>
          <a:lstStyle/>
          <a:p>
            <a:r>
              <a:rPr lang="en-US" dirty="0"/>
              <a:t>Ineffective breathing patterns </a:t>
            </a:r>
            <a:r>
              <a:rPr lang="en-US" dirty="0" smtClean="0"/>
              <a:t>RT- </a:t>
            </a:r>
            <a:r>
              <a:rPr lang="en-US" dirty="0"/>
              <a:t>weakness or paralysis of abdominal and intercostal muscles and inability to clear </a:t>
            </a:r>
            <a:r>
              <a:rPr lang="en-US" dirty="0" smtClean="0"/>
              <a:t>secretions. AEB-low O2 </a:t>
            </a:r>
            <a:r>
              <a:rPr lang="en-US" dirty="0" err="1" smtClean="0"/>
              <a:t>sats</a:t>
            </a:r>
            <a:r>
              <a:rPr lang="en-US" dirty="0" smtClean="0"/>
              <a:t>, patient is SOB.</a:t>
            </a:r>
          </a:p>
          <a:p>
            <a:endParaRPr lang="en-US" dirty="0"/>
          </a:p>
          <a:p>
            <a:r>
              <a:rPr lang="en-US" dirty="0" smtClean="0"/>
              <a:t>Goal: to maintain a normal respiratory rate, keep O2 </a:t>
            </a:r>
            <a:r>
              <a:rPr lang="en-US" dirty="0" err="1" smtClean="0"/>
              <a:t>sats</a:t>
            </a:r>
            <a:r>
              <a:rPr lang="en-US" dirty="0" smtClean="0"/>
              <a:t> above 90%, decrease SOB.</a:t>
            </a:r>
          </a:p>
          <a:p>
            <a:endParaRPr lang="en-US" dirty="0"/>
          </a:p>
          <a:p>
            <a:r>
              <a:rPr lang="en-US" dirty="0" smtClean="0"/>
              <a:t>Interventions: put patient on oxygen, maintain patent ventilation</a:t>
            </a:r>
            <a:endParaRPr lang="en-US" dirty="0"/>
          </a:p>
        </p:txBody>
      </p:sp>
    </p:spTree>
    <p:extLst>
      <p:ext uri="{BB962C8B-B14F-4D97-AF65-F5344CB8AC3E}">
        <p14:creationId xmlns:p14="http://schemas.microsoft.com/office/powerpoint/2010/main" val="1025897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Diagnosis #2:</a:t>
            </a:r>
            <a:endParaRPr lang="en-US" dirty="0"/>
          </a:p>
        </p:txBody>
      </p:sp>
      <p:sp>
        <p:nvSpPr>
          <p:cNvPr id="3" name="Content Placeholder 2"/>
          <p:cNvSpPr>
            <a:spLocks noGrp="1"/>
          </p:cNvSpPr>
          <p:nvPr>
            <p:ph idx="1"/>
          </p:nvPr>
        </p:nvSpPr>
        <p:spPr/>
        <p:txBody>
          <a:bodyPr/>
          <a:lstStyle/>
          <a:p>
            <a:r>
              <a:rPr lang="en-US" dirty="0" smtClean="0"/>
              <a:t>Impaired skin integrity RT-</a:t>
            </a:r>
            <a:r>
              <a:rPr lang="en-US" dirty="0" err="1" smtClean="0"/>
              <a:t>bedrest</a:t>
            </a:r>
            <a:r>
              <a:rPr lang="en-US" dirty="0" smtClean="0"/>
              <a:t> and lack of movement because of SCI AEB-reddening of boney prominent areas, skin tears, bed sores.</a:t>
            </a:r>
          </a:p>
          <a:p>
            <a:endParaRPr lang="en-US" dirty="0"/>
          </a:p>
          <a:p>
            <a:r>
              <a:rPr lang="en-US" dirty="0" smtClean="0"/>
              <a:t>Goal: maintain good skin integrity, keep blood perfusing to all areas.</a:t>
            </a:r>
          </a:p>
          <a:p>
            <a:endParaRPr lang="en-US" dirty="0"/>
          </a:p>
          <a:p>
            <a:r>
              <a:rPr lang="en-US" dirty="0" smtClean="0"/>
              <a:t>Interventions: turn patient Q2 hours, use turn system, keep </a:t>
            </a:r>
            <a:r>
              <a:rPr lang="en-US" dirty="0" err="1" smtClean="0"/>
              <a:t>peri</a:t>
            </a:r>
            <a:r>
              <a:rPr lang="en-US" dirty="0" smtClean="0"/>
              <a:t> area clean and dry.</a:t>
            </a:r>
            <a:endParaRPr lang="en-US" dirty="0"/>
          </a:p>
        </p:txBody>
      </p:sp>
    </p:spTree>
    <p:extLst>
      <p:ext uri="{BB962C8B-B14F-4D97-AF65-F5344CB8AC3E}">
        <p14:creationId xmlns:p14="http://schemas.microsoft.com/office/powerpoint/2010/main" val="3433972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Diagnosis #3</a:t>
            </a:r>
            <a:endParaRPr lang="en-US" dirty="0"/>
          </a:p>
        </p:txBody>
      </p:sp>
      <p:sp>
        <p:nvSpPr>
          <p:cNvPr id="3" name="Content Placeholder 2"/>
          <p:cNvSpPr>
            <a:spLocks noGrp="1"/>
          </p:cNvSpPr>
          <p:nvPr>
            <p:ph idx="1"/>
          </p:nvPr>
        </p:nvSpPr>
        <p:spPr/>
        <p:txBody>
          <a:bodyPr/>
          <a:lstStyle/>
          <a:p>
            <a:r>
              <a:rPr lang="en-US" dirty="0" smtClean="0"/>
              <a:t>Sensory impairment RT-SCI AEB-patient has no feeling below area of injury</a:t>
            </a:r>
          </a:p>
          <a:p>
            <a:endParaRPr lang="en-US" dirty="0"/>
          </a:p>
          <a:p>
            <a:pPr marL="0" indent="0">
              <a:buNone/>
            </a:pPr>
            <a:endParaRPr lang="en-US" dirty="0" smtClean="0"/>
          </a:p>
          <a:p>
            <a:r>
              <a:rPr lang="en-US" dirty="0" smtClean="0"/>
              <a:t>Goal: patient will be able to maintain current sensory areas above SCI site, prevent bodily contractures.</a:t>
            </a:r>
            <a:endParaRPr lang="en-US" dirty="0"/>
          </a:p>
          <a:p>
            <a:r>
              <a:rPr lang="en-US" dirty="0" smtClean="0"/>
              <a:t>Interventions: maintain body in proper alignment, do ROM exercises.</a:t>
            </a:r>
            <a:endParaRPr lang="en-US" dirty="0"/>
          </a:p>
        </p:txBody>
      </p:sp>
    </p:spTree>
    <p:extLst>
      <p:ext uri="{BB962C8B-B14F-4D97-AF65-F5344CB8AC3E}">
        <p14:creationId xmlns:p14="http://schemas.microsoft.com/office/powerpoint/2010/main" val="214866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Diagnostic Tests:</a:t>
            </a:r>
            <a:endParaRPr lang="en-US" dirty="0"/>
          </a:p>
        </p:txBody>
      </p:sp>
      <p:sp>
        <p:nvSpPr>
          <p:cNvPr id="3" name="Content Placeholder 2"/>
          <p:cNvSpPr>
            <a:spLocks noGrp="1"/>
          </p:cNvSpPr>
          <p:nvPr>
            <p:ph idx="1"/>
          </p:nvPr>
        </p:nvSpPr>
        <p:spPr/>
        <p:txBody>
          <a:bodyPr/>
          <a:lstStyle/>
          <a:p>
            <a:r>
              <a:rPr lang="en-US" dirty="0"/>
              <a:t>X- Rays (lateral cervical spine)</a:t>
            </a:r>
          </a:p>
          <a:p>
            <a:r>
              <a:rPr lang="en-US" dirty="0"/>
              <a:t>CT </a:t>
            </a:r>
            <a:r>
              <a:rPr lang="en-US" dirty="0" smtClean="0"/>
              <a:t>scan</a:t>
            </a:r>
            <a:endParaRPr lang="en-US" dirty="0"/>
          </a:p>
          <a:p>
            <a:r>
              <a:rPr lang="en-US" dirty="0"/>
              <a:t>MRI may be ordered if ligamentous injury is suspected.</a:t>
            </a:r>
          </a:p>
          <a:p>
            <a:r>
              <a:rPr lang="en-US" dirty="0" err="1"/>
              <a:t>Myelogram</a:t>
            </a:r>
            <a:endParaRPr lang="en-US" dirty="0"/>
          </a:p>
          <a:p>
            <a:r>
              <a:rPr lang="en-US" dirty="0"/>
              <a:t>Neurologic exams to assess motor and sensory function from baseline</a:t>
            </a:r>
          </a:p>
        </p:txBody>
      </p:sp>
    </p:spTree>
    <p:extLst>
      <p:ext uri="{BB962C8B-B14F-4D97-AF65-F5344CB8AC3E}">
        <p14:creationId xmlns:p14="http://schemas.microsoft.com/office/powerpoint/2010/main" val="2982149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lgn="ctr">
              <a:buNone/>
            </a:pPr>
            <a:r>
              <a:rPr lang="en-US" sz="4800" dirty="0" smtClean="0"/>
              <a:t>What are some possible labs that the doctor will order?</a:t>
            </a:r>
            <a:endParaRPr lang="en-US" sz="4800" dirty="0"/>
          </a:p>
        </p:txBody>
      </p:sp>
    </p:spTree>
    <p:extLst>
      <p:ext uri="{BB962C8B-B14F-4D97-AF65-F5344CB8AC3E}">
        <p14:creationId xmlns:p14="http://schemas.microsoft.com/office/powerpoint/2010/main" val="2966157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Labs:</a:t>
            </a:r>
            <a:endParaRPr lang="en-US" dirty="0"/>
          </a:p>
        </p:txBody>
      </p:sp>
      <p:sp>
        <p:nvSpPr>
          <p:cNvPr id="3" name="Content Placeholder 2"/>
          <p:cNvSpPr>
            <a:spLocks noGrp="1"/>
          </p:cNvSpPr>
          <p:nvPr>
            <p:ph idx="1"/>
          </p:nvPr>
        </p:nvSpPr>
        <p:spPr/>
        <p:txBody>
          <a:bodyPr/>
          <a:lstStyle/>
          <a:p>
            <a:r>
              <a:rPr lang="en-US" dirty="0"/>
              <a:t>CSF- cerebral spinal fluid</a:t>
            </a:r>
          </a:p>
          <a:p>
            <a:r>
              <a:rPr lang="en-US" dirty="0"/>
              <a:t>CBC</a:t>
            </a:r>
          </a:p>
          <a:p>
            <a:r>
              <a:rPr lang="en-US" dirty="0"/>
              <a:t>PT/PTT</a:t>
            </a:r>
          </a:p>
          <a:p>
            <a:r>
              <a:rPr lang="en-US" dirty="0"/>
              <a:t>Various organ function </a:t>
            </a:r>
            <a:r>
              <a:rPr lang="en-US" dirty="0" smtClean="0"/>
              <a:t>tests</a:t>
            </a:r>
          </a:p>
          <a:p>
            <a:r>
              <a:rPr lang="en-US" dirty="0" smtClean="0"/>
              <a:t>BMP</a:t>
            </a:r>
            <a:endParaRPr lang="en-US" dirty="0"/>
          </a:p>
          <a:p>
            <a:endParaRPr lang="en-US" dirty="0"/>
          </a:p>
        </p:txBody>
      </p:sp>
    </p:spTree>
    <p:extLst>
      <p:ext uri="{BB962C8B-B14F-4D97-AF65-F5344CB8AC3E}">
        <p14:creationId xmlns:p14="http://schemas.microsoft.com/office/powerpoint/2010/main" val="2306585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IV </a:t>
            </a:r>
            <a:r>
              <a:rPr lang="en-US" dirty="0" err="1"/>
              <a:t>corticosteriods</a:t>
            </a:r>
            <a:endParaRPr lang="en-US" dirty="0"/>
          </a:p>
          <a:p>
            <a:r>
              <a:rPr lang="en-US" dirty="0"/>
              <a:t>Methylprednisolone sodium succinate</a:t>
            </a:r>
          </a:p>
          <a:p>
            <a:r>
              <a:rPr lang="en-US" dirty="0"/>
              <a:t>Some sort of anticoagulation drug to prevent </a:t>
            </a:r>
            <a:r>
              <a:rPr lang="en-US" dirty="0" smtClean="0"/>
              <a:t>DVT/PE (Heparin, Coumadin)</a:t>
            </a:r>
            <a:endParaRPr lang="en-US" dirty="0"/>
          </a:p>
          <a:p>
            <a:r>
              <a:rPr lang="en-US" dirty="0"/>
              <a:t>Pain </a:t>
            </a:r>
            <a:r>
              <a:rPr lang="en-US" dirty="0" smtClean="0"/>
              <a:t>medication-Morphine, </a:t>
            </a:r>
            <a:r>
              <a:rPr lang="en-US" dirty="0" err="1" smtClean="0"/>
              <a:t>Dilaudid</a:t>
            </a:r>
            <a:endParaRPr lang="en-US" dirty="0"/>
          </a:p>
          <a:p>
            <a:r>
              <a:rPr lang="en-US" dirty="0" smtClean="0"/>
              <a:t>Vasopressors-to help with BP and Orthostatic Hypotension</a:t>
            </a:r>
            <a:endParaRPr lang="en-US" dirty="0"/>
          </a:p>
          <a:p>
            <a:r>
              <a:rPr lang="en-US" dirty="0" err="1"/>
              <a:t>Antispasmotics</a:t>
            </a:r>
            <a:r>
              <a:rPr lang="en-US" dirty="0"/>
              <a:t> </a:t>
            </a:r>
          </a:p>
          <a:p>
            <a:r>
              <a:rPr lang="en-US" dirty="0"/>
              <a:t>PPI to reduce change of stomach stress ulcers</a:t>
            </a:r>
          </a:p>
          <a:p>
            <a:r>
              <a:rPr lang="en-US" dirty="0"/>
              <a:t>Stool softener/laxative</a:t>
            </a:r>
          </a:p>
          <a:p>
            <a:endParaRPr lang="en-US" dirty="0"/>
          </a:p>
          <a:p>
            <a:r>
              <a:rPr lang="en-US" dirty="0"/>
              <a:t>Anti embolism stockings</a:t>
            </a:r>
          </a:p>
          <a:p>
            <a:r>
              <a:rPr lang="en-US" dirty="0"/>
              <a:t>Pneumatic compression devices </a:t>
            </a:r>
          </a:p>
          <a:p>
            <a:endParaRPr lang="en-US" dirty="0"/>
          </a:p>
        </p:txBody>
      </p:sp>
    </p:spTree>
    <p:extLst>
      <p:ext uri="{BB962C8B-B14F-4D97-AF65-F5344CB8AC3E}">
        <p14:creationId xmlns:p14="http://schemas.microsoft.com/office/powerpoint/2010/main" val="388286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Complications of SCI:</a:t>
            </a:r>
            <a:endParaRPr lang="en-US" dirty="0"/>
          </a:p>
        </p:txBody>
      </p:sp>
      <p:sp>
        <p:nvSpPr>
          <p:cNvPr id="3" name="Content Placeholder 2"/>
          <p:cNvSpPr>
            <a:spLocks noGrp="1"/>
          </p:cNvSpPr>
          <p:nvPr>
            <p:ph idx="1"/>
          </p:nvPr>
        </p:nvSpPr>
        <p:spPr/>
        <p:txBody>
          <a:bodyPr/>
          <a:lstStyle/>
          <a:p>
            <a:r>
              <a:rPr lang="en-US" u="sng" dirty="0" smtClean="0"/>
              <a:t>Spinal Shock: </a:t>
            </a:r>
            <a:r>
              <a:rPr lang="en-US" dirty="0" smtClean="0"/>
              <a:t>sudden depression of reflexes below the spinal cord injury. (flaccid muscles and lack of sensation and reflexes)</a:t>
            </a:r>
          </a:p>
          <a:p>
            <a:r>
              <a:rPr lang="en-US" u="sng" dirty="0" smtClean="0"/>
              <a:t>Neurogenic Shock: </a:t>
            </a:r>
            <a:r>
              <a:rPr lang="en-US" dirty="0" smtClean="0"/>
              <a:t>loss of function of the ANS (decreased BP, HR, CO, venous pooling in periphery)</a:t>
            </a:r>
          </a:p>
          <a:p>
            <a:r>
              <a:rPr lang="en-US" dirty="0"/>
              <a:t>Autonomic </a:t>
            </a:r>
            <a:r>
              <a:rPr lang="en-US" dirty="0" err="1"/>
              <a:t>Dysreflexia</a:t>
            </a:r>
            <a:r>
              <a:rPr lang="en-US" dirty="0"/>
              <a:t>: occurs after spinal shock has resolved and can occur several years later. (severe headache, sudden increase in BP, profuse diaphoresis, nausea, bradycardia</a:t>
            </a:r>
            <a:r>
              <a:rPr lang="en-US" dirty="0" smtClean="0"/>
              <a:t>)</a:t>
            </a:r>
            <a:endParaRPr lang="en-US" dirty="0"/>
          </a:p>
          <a:p>
            <a:pPr lvl="1"/>
            <a:r>
              <a:rPr lang="en-US" dirty="0"/>
              <a:t>Triggering stimuli could include: distended bladder, constipation, or stimulation of the skin.</a:t>
            </a:r>
          </a:p>
          <a:p>
            <a:endParaRPr lang="en-US" dirty="0" smtClean="0"/>
          </a:p>
        </p:txBody>
      </p:sp>
    </p:spTree>
    <p:extLst>
      <p:ext uri="{BB962C8B-B14F-4D97-AF65-F5344CB8AC3E}">
        <p14:creationId xmlns:p14="http://schemas.microsoft.com/office/powerpoint/2010/main" val="3328834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 Continued:</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physcian</a:t>
            </a:r>
            <a:r>
              <a:rPr lang="en-US" dirty="0" smtClean="0"/>
              <a:t> orders the following for T.W.</a:t>
            </a:r>
          </a:p>
          <a:p>
            <a:r>
              <a:rPr lang="en-US" dirty="0" smtClean="0"/>
              <a:t>IV </a:t>
            </a:r>
            <a:r>
              <a:rPr lang="en-US" dirty="0" err="1" smtClean="0"/>
              <a:t>Methyprednnisolone</a:t>
            </a:r>
            <a:r>
              <a:rPr lang="en-US" dirty="0" smtClean="0"/>
              <a:t> (</a:t>
            </a:r>
            <a:r>
              <a:rPr lang="en-US" dirty="0" err="1" smtClean="0"/>
              <a:t>Solu</a:t>
            </a:r>
            <a:r>
              <a:rPr lang="en-US" dirty="0" smtClean="0"/>
              <a:t>-Medrol) </a:t>
            </a:r>
          </a:p>
          <a:p>
            <a:pPr marL="0" indent="0">
              <a:buNone/>
            </a:pPr>
            <a:r>
              <a:rPr lang="en-US" dirty="0" smtClean="0"/>
              <a:t>Bolus of 30mg/kg over 15 minutes</a:t>
            </a:r>
          </a:p>
          <a:p>
            <a:pPr marL="0" indent="0">
              <a:buNone/>
            </a:pPr>
            <a:r>
              <a:rPr lang="en-US" dirty="0" smtClean="0"/>
              <a:t>Maintenance infusion of 5.4 mg/kg per hour</a:t>
            </a:r>
          </a:p>
          <a:p>
            <a:endParaRPr lang="en-US" dirty="0"/>
          </a:p>
          <a:p>
            <a:r>
              <a:rPr lang="en-US" dirty="0" smtClean="0"/>
              <a:t>The diagnosis of the fracture is confirmed and T.W. is transferred to the ICU. Although his injury is at a level where independent respiratory function is expected, he experiences low O2 levels and is ventilated. The physician states that this is due to Spinal Shock.</a:t>
            </a:r>
            <a:endParaRPr lang="en-US" dirty="0"/>
          </a:p>
        </p:txBody>
      </p:sp>
    </p:spTree>
    <p:extLst>
      <p:ext uri="{BB962C8B-B14F-4D97-AF65-F5344CB8AC3E}">
        <p14:creationId xmlns:p14="http://schemas.microsoft.com/office/powerpoint/2010/main" val="3693997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lgn="ctr">
              <a:buNone/>
            </a:pPr>
            <a:r>
              <a:rPr lang="en-US" sz="4800" dirty="0" smtClean="0"/>
              <a:t>How would you teach T. W.’s family about Spinal Shock and why he is on a ventilator?</a:t>
            </a:r>
            <a:endParaRPr lang="en-US" sz="4800" dirty="0"/>
          </a:p>
        </p:txBody>
      </p:sp>
    </p:spTree>
    <p:extLst>
      <p:ext uri="{BB962C8B-B14F-4D97-AF65-F5344CB8AC3E}">
        <p14:creationId xmlns:p14="http://schemas.microsoft.com/office/powerpoint/2010/main" val="60839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Pathophysiology:</a:t>
            </a:r>
            <a:endParaRPr lang="en-US" dirty="0"/>
          </a:p>
        </p:txBody>
      </p:sp>
      <p:sp>
        <p:nvSpPr>
          <p:cNvPr id="3" name="Content Placeholder 2"/>
          <p:cNvSpPr>
            <a:spLocks noGrp="1"/>
          </p:cNvSpPr>
          <p:nvPr>
            <p:ph idx="1"/>
          </p:nvPr>
        </p:nvSpPr>
        <p:spPr/>
        <p:txBody>
          <a:bodyPr/>
          <a:lstStyle/>
          <a:p>
            <a:r>
              <a:rPr lang="en-US" dirty="0" smtClean="0"/>
              <a:t>Injury </a:t>
            </a:r>
            <a:r>
              <a:rPr lang="en-US" dirty="0" smtClean="0"/>
              <a:t>ranges from: transient concussion, contusion, laceration, </a:t>
            </a:r>
            <a:r>
              <a:rPr lang="en-US" dirty="0" smtClean="0"/>
              <a:t>compression, or severing </a:t>
            </a:r>
            <a:r>
              <a:rPr lang="en-US" dirty="0" smtClean="0"/>
              <a:t>of the spinal cord.</a:t>
            </a:r>
          </a:p>
          <a:p>
            <a:r>
              <a:rPr lang="en-US" dirty="0" smtClean="0"/>
              <a:t>SCI’s can also be separated into 2 categories: 	</a:t>
            </a:r>
          </a:p>
          <a:p>
            <a:pPr marL="0" indent="0">
              <a:buNone/>
            </a:pPr>
            <a:r>
              <a:rPr lang="en-US" dirty="0" smtClean="0"/>
              <a:t>-</a:t>
            </a:r>
            <a:r>
              <a:rPr lang="en-US" dirty="0" smtClean="0"/>
              <a:t>Primary Injury-result </a:t>
            </a:r>
            <a:r>
              <a:rPr lang="en-US" dirty="0" smtClean="0"/>
              <a:t>of the initial insult or trauma and is usually permanent.</a:t>
            </a:r>
          </a:p>
          <a:p>
            <a:pPr marL="0" indent="0">
              <a:buNone/>
            </a:pPr>
            <a:r>
              <a:rPr lang="en-US" dirty="0" smtClean="0"/>
              <a:t>-</a:t>
            </a:r>
            <a:r>
              <a:rPr lang="en-US" dirty="0" smtClean="0"/>
              <a:t>Secondary Injury-are </a:t>
            </a:r>
            <a:r>
              <a:rPr lang="en-US" dirty="0" smtClean="0"/>
              <a:t>usually a result of a contusion or tear injury in which the nerve fibers begin to swell and disintegrate. </a:t>
            </a:r>
          </a:p>
          <a:p>
            <a:pPr marL="0" indent="0">
              <a:buNone/>
            </a:pPr>
            <a:r>
              <a:rPr lang="en-US" dirty="0"/>
              <a:t>Secondary injury can also be a result of hypoxia, hemorrhage that destroys the nerve tissues, and they can be reversible in the first 4-6 hours following injury. </a:t>
            </a:r>
          </a:p>
          <a:p>
            <a:pPr marL="0" indent="0">
              <a:buNone/>
            </a:pPr>
            <a:endParaRPr lang="en-US" dirty="0"/>
          </a:p>
        </p:txBody>
      </p:sp>
    </p:spTree>
    <p:extLst>
      <p:ext uri="{BB962C8B-B14F-4D97-AF65-F5344CB8AC3E}">
        <p14:creationId xmlns:p14="http://schemas.microsoft.com/office/powerpoint/2010/main" val="1000263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Spinal Shock Teaching:</a:t>
            </a:r>
            <a:endParaRPr lang="en-US" dirty="0"/>
          </a:p>
        </p:txBody>
      </p:sp>
      <p:sp>
        <p:nvSpPr>
          <p:cNvPr id="3" name="Content Placeholder 2"/>
          <p:cNvSpPr>
            <a:spLocks noGrp="1"/>
          </p:cNvSpPr>
          <p:nvPr>
            <p:ph idx="1"/>
          </p:nvPr>
        </p:nvSpPr>
        <p:spPr/>
        <p:txBody>
          <a:bodyPr/>
          <a:lstStyle/>
          <a:p>
            <a:r>
              <a:rPr lang="en-US" dirty="0" smtClean="0"/>
              <a:t>Spinal </a:t>
            </a:r>
            <a:r>
              <a:rPr lang="en-US" dirty="0"/>
              <a:t>shock is a sudden depression of reflexes below the spinal cord </a:t>
            </a:r>
            <a:r>
              <a:rPr lang="en-US" dirty="0" smtClean="0"/>
              <a:t>injury. This happens because the spinal cord below the level if injury is damaged and neurologic messages cannot be transmitted down the spinal cord. </a:t>
            </a:r>
          </a:p>
          <a:p>
            <a:r>
              <a:rPr lang="en-US" dirty="0" smtClean="0"/>
              <a:t>T.W.’s lower half cannot receive messages from the brain to move his extremities. </a:t>
            </a:r>
          </a:p>
          <a:p>
            <a:r>
              <a:rPr lang="en-US" dirty="0" smtClean="0"/>
              <a:t>This causes the </a:t>
            </a:r>
            <a:r>
              <a:rPr lang="en-US" dirty="0"/>
              <a:t>flaccid </a:t>
            </a:r>
            <a:r>
              <a:rPr lang="en-US" dirty="0" smtClean="0"/>
              <a:t>muscles, lack </a:t>
            </a:r>
            <a:r>
              <a:rPr lang="en-US" dirty="0"/>
              <a:t>of sensation and </a:t>
            </a:r>
            <a:r>
              <a:rPr lang="en-US" dirty="0" smtClean="0"/>
              <a:t>reflexes.</a:t>
            </a:r>
          </a:p>
          <a:p>
            <a:r>
              <a:rPr lang="en-US" dirty="0" smtClean="0"/>
              <a:t>He is on a ventilator because his body functions are compromised because of the nerve damage. His ability to breath is impaired and we want to decrease the amount of energy his body is expending.</a:t>
            </a:r>
            <a:endParaRPr lang="en-US" dirty="0"/>
          </a:p>
        </p:txBody>
      </p:sp>
    </p:spTree>
    <p:extLst>
      <p:ext uri="{BB962C8B-B14F-4D97-AF65-F5344CB8AC3E}">
        <p14:creationId xmlns:p14="http://schemas.microsoft.com/office/powerpoint/2010/main" val="1240387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a:t>
            </a:r>
            <a:endParaRPr lang="en-US" dirty="0"/>
          </a:p>
        </p:txBody>
      </p:sp>
      <p:sp>
        <p:nvSpPr>
          <p:cNvPr id="3" name="Content Placeholder 2"/>
          <p:cNvSpPr>
            <a:spLocks noGrp="1"/>
          </p:cNvSpPr>
          <p:nvPr>
            <p:ph idx="1"/>
          </p:nvPr>
        </p:nvSpPr>
        <p:spPr/>
        <p:txBody>
          <a:bodyPr/>
          <a:lstStyle/>
          <a:p>
            <a:r>
              <a:rPr lang="en-US" dirty="0" smtClean="0"/>
              <a:t>T. W. is taken to surgery 48 hours after the accident, for spinal stabilization. He spent 2 additional days in the ICU and 5 days  in the neuro unit and is now being transferred to you. He continues to have no movement in his lower extremities. </a:t>
            </a:r>
            <a:endParaRPr lang="en-US" dirty="0"/>
          </a:p>
        </p:txBody>
      </p:sp>
    </p:spTree>
    <p:extLst>
      <p:ext uri="{BB962C8B-B14F-4D97-AF65-F5344CB8AC3E}">
        <p14:creationId xmlns:p14="http://schemas.microsoft.com/office/powerpoint/2010/main" val="1844307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dirty="0" smtClean="0"/>
              <a:t>Rehabilitation Teaching includes teaching T.W. how to manage his urinary drainage system. What would this teaching include? </a:t>
            </a:r>
            <a:endParaRPr lang="en-US" sz="4800" dirty="0"/>
          </a:p>
        </p:txBody>
      </p:sp>
    </p:spTree>
    <p:extLst>
      <p:ext uri="{BB962C8B-B14F-4D97-AF65-F5344CB8AC3E}">
        <p14:creationId xmlns:p14="http://schemas.microsoft.com/office/powerpoint/2010/main" val="2491153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Foley Teaching:</a:t>
            </a:r>
            <a:endParaRPr lang="en-US" dirty="0"/>
          </a:p>
        </p:txBody>
      </p:sp>
      <p:sp>
        <p:nvSpPr>
          <p:cNvPr id="3" name="Content Placeholder 2"/>
          <p:cNvSpPr>
            <a:spLocks noGrp="1"/>
          </p:cNvSpPr>
          <p:nvPr>
            <p:ph idx="1"/>
          </p:nvPr>
        </p:nvSpPr>
        <p:spPr/>
        <p:txBody>
          <a:bodyPr/>
          <a:lstStyle/>
          <a:p>
            <a:r>
              <a:rPr lang="en-US" dirty="0" smtClean="0"/>
              <a:t>Catheter care</a:t>
            </a:r>
          </a:p>
          <a:p>
            <a:r>
              <a:rPr lang="en-US" dirty="0" smtClean="0"/>
              <a:t>Increased risk for UTI</a:t>
            </a:r>
          </a:p>
          <a:p>
            <a:r>
              <a:rPr lang="en-US" dirty="0" smtClean="0"/>
              <a:t>Frequent </a:t>
            </a:r>
            <a:r>
              <a:rPr lang="en-US" dirty="0" err="1" smtClean="0"/>
              <a:t>peri</a:t>
            </a:r>
            <a:r>
              <a:rPr lang="en-US" dirty="0" smtClean="0"/>
              <a:t> care</a:t>
            </a:r>
          </a:p>
          <a:p>
            <a:r>
              <a:rPr lang="en-US" dirty="0" smtClean="0"/>
              <a:t>Keep drainage bag below level of the bladder</a:t>
            </a:r>
          </a:p>
          <a:p>
            <a:r>
              <a:rPr lang="en-US" dirty="0" smtClean="0"/>
              <a:t>Make sure tubing isn’t kinked and it is draining properly</a:t>
            </a:r>
            <a:endParaRPr lang="en-US" dirty="0"/>
          </a:p>
        </p:txBody>
      </p:sp>
    </p:spTree>
    <p:extLst>
      <p:ext uri="{BB962C8B-B14F-4D97-AF65-F5344CB8AC3E}">
        <p14:creationId xmlns:p14="http://schemas.microsoft.com/office/powerpoint/2010/main" val="2565886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Patient Teaching for SCI:</a:t>
            </a:r>
            <a:endParaRPr lang="en-US" dirty="0"/>
          </a:p>
        </p:txBody>
      </p:sp>
      <p:sp>
        <p:nvSpPr>
          <p:cNvPr id="3" name="Content Placeholder 2"/>
          <p:cNvSpPr>
            <a:spLocks noGrp="1"/>
          </p:cNvSpPr>
          <p:nvPr>
            <p:ph idx="1"/>
          </p:nvPr>
        </p:nvSpPr>
        <p:spPr/>
        <p:txBody>
          <a:bodyPr>
            <a:normAutofit fontScale="92500"/>
          </a:bodyPr>
          <a:lstStyle/>
          <a:p>
            <a:r>
              <a:rPr lang="en-US" dirty="0"/>
              <a:t>Will need long term rehab and </a:t>
            </a:r>
            <a:r>
              <a:rPr lang="en-US" dirty="0" smtClean="0"/>
              <a:t>physical therapy</a:t>
            </a:r>
            <a:endParaRPr lang="en-US" dirty="0"/>
          </a:p>
          <a:p>
            <a:r>
              <a:rPr lang="en-US" dirty="0"/>
              <a:t>Will have to have help most likely with ADL’s</a:t>
            </a:r>
          </a:p>
          <a:p>
            <a:r>
              <a:rPr lang="en-US" dirty="0"/>
              <a:t>Teaching regarding injury and how to cope with it</a:t>
            </a:r>
          </a:p>
          <a:p>
            <a:r>
              <a:rPr lang="en-US" dirty="0" smtClean="0"/>
              <a:t>Will need </a:t>
            </a:r>
            <a:r>
              <a:rPr lang="en-US" dirty="0"/>
              <a:t>a home health nurse to help with all the demanding tasks</a:t>
            </a:r>
          </a:p>
          <a:p>
            <a:r>
              <a:rPr lang="en-US" dirty="0"/>
              <a:t>Long road to recovery</a:t>
            </a:r>
          </a:p>
          <a:p>
            <a:r>
              <a:rPr lang="en-US" dirty="0"/>
              <a:t>Patient may never regain baseline function of </a:t>
            </a:r>
            <a:r>
              <a:rPr lang="en-US" dirty="0" smtClean="0"/>
              <a:t>body below injury</a:t>
            </a:r>
            <a:endParaRPr lang="en-US" dirty="0"/>
          </a:p>
          <a:p>
            <a:r>
              <a:rPr lang="en-US" dirty="0"/>
              <a:t>Females can still get pregnant and it is rarely contraindicated because sexual organs are unharmed</a:t>
            </a:r>
          </a:p>
          <a:p>
            <a:r>
              <a:rPr lang="en-US" dirty="0"/>
              <a:t>Minimize smoking and alcohol use</a:t>
            </a:r>
          </a:p>
          <a:p>
            <a:r>
              <a:rPr lang="en-US" dirty="0"/>
              <a:t>Teach about healthy lifestyles and activity they can engage in</a:t>
            </a:r>
          </a:p>
          <a:p>
            <a:r>
              <a:rPr lang="en-US" dirty="0"/>
              <a:t>Need health screenings</a:t>
            </a:r>
          </a:p>
          <a:p>
            <a:endParaRPr lang="en-US" dirty="0"/>
          </a:p>
        </p:txBody>
      </p:sp>
    </p:spTree>
    <p:extLst>
      <p:ext uri="{BB962C8B-B14F-4D97-AF65-F5344CB8AC3E}">
        <p14:creationId xmlns:p14="http://schemas.microsoft.com/office/powerpoint/2010/main" val="376164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 Continued:</a:t>
            </a:r>
            <a:endParaRPr lang="en-US" dirty="0"/>
          </a:p>
        </p:txBody>
      </p:sp>
      <p:sp>
        <p:nvSpPr>
          <p:cNvPr id="3" name="Content Placeholder 2"/>
          <p:cNvSpPr>
            <a:spLocks noGrp="1"/>
          </p:cNvSpPr>
          <p:nvPr>
            <p:ph idx="1"/>
          </p:nvPr>
        </p:nvSpPr>
        <p:spPr/>
        <p:txBody>
          <a:bodyPr/>
          <a:lstStyle/>
          <a:p>
            <a:r>
              <a:rPr lang="en-US" dirty="0" smtClean="0"/>
              <a:t>T.W. turns on his call light and asks for medication for his headache. You notice that his face is flushed and expect that he may be experiencing Autonomic </a:t>
            </a:r>
            <a:r>
              <a:rPr lang="en-US" dirty="0" err="1" smtClean="0"/>
              <a:t>Dysreflexia</a:t>
            </a:r>
            <a:r>
              <a:rPr lang="en-US" dirty="0" smtClean="0"/>
              <a:t>.</a:t>
            </a:r>
          </a:p>
          <a:p>
            <a:endParaRPr lang="en-US" dirty="0"/>
          </a:p>
          <a:p>
            <a:pPr marL="0" indent="0">
              <a:buNone/>
            </a:pPr>
            <a:r>
              <a:rPr lang="en-US" dirty="0" smtClean="0"/>
              <a:t>1. What further assessment do you need to collect?</a:t>
            </a:r>
          </a:p>
          <a:p>
            <a:pPr marL="0" indent="0">
              <a:buNone/>
            </a:pPr>
            <a:r>
              <a:rPr lang="en-US" dirty="0" smtClean="0"/>
              <a:t>2. What is Autonomic </a:t>
            </a:r>
            <a:r>
              <a:rPr lang="en-US" dirty="0" err="1" smtClean="0"/>
              <a:t>Dysreflexia</a:t>
            </a:r>
            <a:r>
              <a:rPr lang="en-US" dirty="0" smtClean="0"/>
              <a:t> and what are its causes?</a:t>
            </a:r>
          </a:p>
          <a:p>
            <a:pPr marL="0" indent="0">
              <a:buNone/>
            </a:pPr>
            <a:r>
              <a:rPr lang="en-US" dirty="0" smtClean="0"/>
              <a:t>3. What interventions do you need to perform for a patient with AD?</a:t>
            </a:r>
            <a:endParaRPr lang="en-US" dirty="0"/>
          </a:p>
        </p:txBody>
      </p:sp>
    </p:spTree>
    <p:extLst>
      <p:ext uri="{BB962C8B-B14F-4D97-AF65-F5344CB8AC3E}">
        <p14:creationId xmlns:p14="http://schemas.microsoft.com/office/powerpoint/2010/main" val="3575857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Answers:</a:t>
            </a:r>
            <a:endParaRPr lang="en-US" dirty="0"/>
          </a:p>
        </p:txBody>
      </p:sp>
      <p:sp>
        <p:nvSpPr>
          <p:cNvPr id="3" name="Content Placeholder 2"/>
          <p:cNvSpPr>
            <a:spLocks noGrp="1"/>
          </p:cNvSpPr>
          <p:nvPr>
            <p:ph idx="1"/>
          </p:nvPr>
        </p:nvSpPr>
        <p:spPr/>
        <p:txBody>
          <a:bodyPr>
            <a:normAutofit/>
          </a:bodyPr>
          <a:lstStyle/>
          <a:p>
            <a:r>
              <a:rPr lang="en-US" dirty="0" smtClean="0"/>
              <a:t>1. check BP, note severity of headache, assess for sweating and nausea. Check HR and watch for bradycardia.</a:t>
            </a:r>
          </a:p>
          <a:p>
            <a:r>
              <a:rPr lang="en-US" dirty="0" smtClean="0"/>
              <a:t>2. Medical Emergency that causes dangerously high BP. </a:t>
            </a:r>
            <a:r>
              <a:rPr lang="en-US" dirty="0"/>
              <a:t>Triggering stimuli could include: distended bladder, constipation, or stimulation of the </a:t>
            </a:r>
            <a:r>
              <a:rPr lang="en-US" dirty="0" smtClean="0"/>
              <a:t>skin</a:t>
            </a:r>
          </a:p>
          <a:p>
            <a:r>
              <a:rPr lang="en-US" dirty="0" smtClean="0"/>
              <a:t>3. Put T.W. on a Tele/heart monitor, immediately try to relieve stimulating cause (have them go to the bathroom, etc.) Check blood pressure. Notify physician.</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27856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michaelwaks.com/images/Spinal-Cord-Injury-Attorney.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762000"/>
            <a:ext cx="6972300" cy="5067300"/>
          </a:xfrm>
          <a:prstGeom prst="rect">
            <a:avLst/>
          </a:prstGeom>
          <a:noFill/>
          <a:ln>
            <a:noFill/>
          </a:ln>
        </p:spPr>
      </p:pic>
    </p:spTree>
    <p:extLst>
      <p:ext uri="{BB962C8B-B14F-4D97-AF65-F5344CB8AC3E}">
        <p14:creationId xmlns:p14="http://schemas.microsoft.com/office/powerpoint/2010/main" val="197199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Most Common Causes:</a:t>
            </a:r>
            <a:endParaRPr lang="en-US" dirty="0"/>
          </a:p>
        </p:txBody>
      </p:sp>
      <p:sp>
        <p:nvSpPr>
          <p:cNvPr id="3" name="Content Placeholder 2"/>
          <p:cNvSpPr>
            <a:spLocks noGrp="1"/>
          </p:cNvSpPr>
          <p:nvPr>
            <p:ph idx="1"/>
          </p:nvPr>
        </p:nvSpPr>
        <p:spPr/>
        <p:txBody>
          <a:bodyPr/>
          <a:lstStyle/>
          <a:p>
            <a:r>
              <a:rPr lang="en-US" dirty="0" smtClean="0"/>
              <a:t>Motor Vehicle Accident (MVA)</a:t>
            </a:r>
          </a:p>
          <a:p>
            <a:r>
              <a:rPr lang="en-US" dirty="0" smtClean="0"/>
              <a:t>Falls –compression of the spinal cord</a:t>
            </a:r>
          </a:p>
          <a:p>
            <a:r>
              <a:rPr lang="en-US" dirty="0" smtClean="0"/>
              <a:t>Violence-gunshot wounds</a:t>
            </a:r>
          </a:p>
          <a:p>
            <a:r>
              <a:rPr lang="en-US" dirty="0" smtClean="0"/>
              <a:t>Sports</a:t>
            </a:r>
          </a:p>
          <a:p>
            <a:endParaRPr lang="en-US" dirty="0"/>
          </a:p>
          <a:p>
            <a:r>
              <a:rPr lang="en-US" dirty="0" smtClean="0"/>
              <a:t>Can lead to paraplegia or </a:t>
            </a:r>
            <a:r>
              <a:rPr lang="en-US" dirty="0" err="1" smtClean="0"/>
              <a:t>quadraplegia</a:t>
            </a:r>
            <a:r>
              <a:rPr lang="en-US" dirty="0" smtClean="0"/>
              <a:t> (also called tetraplegia)</a:t>
            </a:r>
            <a:endParaRPr lang="en-US" dirty="0"/>
          </a:p>
        </p:txBody>
      </p:sp>
    </p:spTree>
    <p:extLst>
      <p:ext uri="{BB962C8B-B14F-4D97-AF65-F5344CB8AC3E}">
        <p14:creationId xmlns:p14="http://schemas.microsoft.com/office/powerpoint/2010/main" val="3080906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Risk Factors:</a:t>
            </a:r>
            <a:endParaRPr lang="en-US" dirty="0"/>
          </a:p>
        </p:txBody>
      </p:sp>
      <p:sp>
        <p:nvSpPr>
          <p:cNvPr id="3" name="Content Placeholder 2"/>
          <p:cNvSpPr>
            <a:spLocks noGrp="1"/>
          </p:cNvSpPr>
          <p:nvPr>
            <p:ph idx="1"/>
          </p:nvPr>
        </p:nvSpPr>
        <p:spPr/>
        <p:txBody>
          <a:bodyPr/>
          <a:lstStyle/>
          <a:p>
            <a:r>
              <a:rPr lang="en-US" dirty="0" smtClean="0"/>
              <a:t>Young age</a:t>
            </a:r>
          </a:p>
          <a:p>
            <a:r>
              <a:rPr lang="en-US" dirty="0" smtClean="0"/>
              <a:t>Male gender</a:t>
            </a:r>
          </a:p>
          <a:p>
            <a:r>
              <a:rPr lang="en-US" dirty="0" smtClean="0"/>
              <a:t>Alcohol use</a:t>
            </a:r>
          </a:p>
          <a:p>
            <a:r>
              <a:rPr lang="en-US" smtClean="0"/>
              <a:t>Drug use</a:t>
            </a:r>
          </a:p>
          <a:p>
            <a:endParaRPr lang="en-US"/>
          </a:p>
        </p:txBody>
      </p:sp>
      <p:pic>
        <p:nvPicPr>
          <p:cNvPr id="1026" name="Picture 2" descr="https://encrypted-tbn2.gstatic.com/images?q=tbn:ANd9GcST_tYywU2Xi6gU5wD3Bv6I3eUIbNfI9cQ826xnf8S9LcQSKJ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863436"/>
            <a:ext cx="1323975" cy="2286001"/>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TEhUUEhQWFhUUFxUUFxYXFxgVGBgXFBQXGhQVFxYaHyggGBolHxUVITEhJSkrLi8uGB8zODMsNygtLiwBCgoKDg0OGxAQGywkICQsLCwsLCwvLCwsLCwsLCwsLCwsLCwsLCwsLCwsLCwsLCwsLCwsLCwsLCwsLCwsLCwsLP/AABEIANUA7QMBEQACEQEDEQH/xAAcAAABBQEBAQAAAAAAAAAAAAAAAwQFBgcBAgj/xABQEAABAwIDBAYFBwUNBwUAAAABAAIDBBESITEFBkFREyJhcYGRBzKhscEUI0JSgpLRJGJy4fAIFiYzQ1NUc5OipLKzFTVjg6PC8Rc0dNLj/8QAGwEBAAMBAQEBAAAAAAAAAAAAAAECAwQFBgf/xAA4EQACAQIEBAIIBQQCAwAAAAAAAQIDEQQSITEFE0FRImEUMlJxgZGhsRVC0eHwBiSSwSPxFtLi/9oADAMBAAIRAxEAPwDcUAIDH/TJX1QcejmfHC3DGWMLm3fhDnElpFxZ7RY8llKWti8VoZCNtVLDdtROCOIlkHxVkSzb/QdvPPVwzx1ErpXROYWudm7A8HIu+lm0655qyZRmnqSAQAgBACAEAIAQAgBACAEAIAQAgBACAEAIAQAgBACAEAIAQAgMo9MOz2Fk0hDi4dDbruwgnECQy+G5DWi9r5LCekzSOxhUjiL2KugzbP3O0IMVXJ9Ivjj8GsLh7XlXRWRsCkqCAEAIAQAgBACAEAIAQAgBACAEAIAQAgBACAEAIAQAgBACAEBnXpZbeln7Oh97lz1PXNI7Hz1ONVogzbv3Ov8A7aq/rmf6QV0Vka4pKggBACAEAIAQAgBACAEAIAQAgBACAEAIAQAgBACAEAIAQAgBAZx6Wqlopp2k5nobDxefgsJ+uaR2PnuZ2ZV0Gbh+52P5NVf1zP8ASarorI1tSVBACAEAIAQAgBACAEAIAQAgBACAEAIAQAgBACAEAIAQAgBABQGKelenfUVUsbauKIM6P5uR7WYjgzsdbi4Of1guGrieXPWDfmvgbRhdaMzSXdib+dpu/p2qFjafZ/Inls1b0AM6M1kZc11uhd1SHDR4vcftkumlUz62M5qxsC2KAgBACAEAIAQAgBACAEAIAQAgBACAEAIAQAgBACAEAIAQAgBAY+HCWtqJNcU0lu5pwD2MC+a4nU8bR3UV4S47NhbbNo8gvIi9TRj6iiZHUsLWNb0jXsJa0C5bZzQba5By9rhFT/mlDur/ACf7nPWXhuWFfRHKCAEAIAQAgBACAEAIAQAgBACAEAIAQAgPDpANSgEnVbRzQXD5WORU2IucFY3iCPBLC4o2oafpBQSK3QAgBAM9r1ohgllOkbHP+6CQobsrhGUbpxHC0nU5nvOZ96+Pxs7zPRgtC+ULclyQRLPW1JejEUv83LHfsa93RuPcA8nwXoYF5MTCXfT5mU1eLRZV9YcRwlAAKA6gOFAGaA8ucRwQHmnnDwSL5GxBBBBH7aoBVACAEAIAQAgBACAEAzqKjMgcNUIYxklKEHjpz2IA+UHsS4PDqgpckby1J7EuBo7a72erfzuPJTcjUsWx9qCaPFkDoQoJJFCSlelXaGClbEPWqHhn2G9Zx9jR4rnxM8tNl6avIgd347AL5CvK8rnoIt1IqQKsWr6cSRPYdHNLfMLdtpZlutSq3Hm7Vf01NG8+tbA/skjJZIPvNK+wpzU4KS6q5wyVnYkJBfJXIC3aUAZ80AXPP2IDySefsQHiRtxYk+GXuQHYRYntAPkgF0AIAQAgBACAEAIAQEbUi0h/OAPwKAaSMKggRmyUXAmSouSJucgGk7kBE10uSXBcN0qfDTtJGbs/PP4q6BOIDIt/qzp9o4Bm2naGfbdZz/8AtHgvL4hUsrHRQj1JXY7MgvmJ7nYWKlSBVj4aLpWqsUIvdeXoquppz6r7VMf2rNmA+0Gn7S9/hVXNQyPeLt8Ohz142lfuWgnNemYHpAcQAgOFAeHIDyw9ZvcR7kA5QAgBACAEAIAQAgBAR21BYsd2keeiEMbvQDKpfYhUZIi6ccx5hLgRfOOY8wl0LDSWYHQg+KXBE1brkDmUBpOzW2iZb6oVweto1bYYnyu9WNrnnuaCfggMS2Jikc6V/rSvc895JJ9p9i+ex9S7O2krIu+zmZBeM0bEzTKYohj1q6oozZXd45fk89NVXs2OTopP6uezSfB2A+a7OG1OXXy+190Vqq8Cy1u2YIXO6aaOO1vXeGm1r3APevonJLc5LMY/v1oj6s+L9Bkj/aGrGeKow9aS+ZZU5PoehvbTnTpT/wAp/wAQuaXFcJHeaLcifY9t3nhPCX+yf+Cr+L4P2yeRPsQO29/Ov0FFH0s1w0lwIa0n6IAzc7yA9ivWxySWRXbOWpUyvKtWOKd9Y7Oaqaw8Y4omOA7HOcPcVh6RW3lK3kkn8ws3VktSVUjXN6RzXjM3DSx+eWbblp8CO4rqhiGmlLX6Fk2TjHAi40K607lj0pAIAQAgBACAEAIBtXtBaL8CCgI2QIQQG88ZdGWt1dl7b8O5edxWqqeHcn5HXgY3rL4lPj2LKMi5vZYkr5Z42L1Vz3lFA3Yr7klwz0ABPHjyCemLZX+Yyrsdfsl9jYi50zKRxmvUhwj2PGyKV3yhseIk5cTz1Xp4SvUnNWbOTEwgo3sbVGywA5ADyX054ZTPSxX4KMRA2NRI1n2W9d/gcIH2llWllg2WgrsrVLRiMhgzwNaCfzrXf/ecR4L5vGvx27HdT2uWSibkvOLslIGrSKKseNC6YooxhvDssVFPLE7SRjm+JGR87KZXg1NboiLvoYNtTbvyippXTZPijbBMXaufEXAOd3hzcud17eJTnRk1vbQyho7F22PUtt6w5L5PEQlfY7YtFlpp2815k4MuhzVV4iifJf8Ai2Od4tFx7bJhKWfEQi+6KVZZYN+RD+jzZojg6Z38ZLcNPENHrkHgScvBfZ0nvN7vRe7qeHTWmZlna3PvzvrorqlpdE5tTuLO5GXgrKF5Xb0JzWJWgrHG4DCePrDx/btXqUWmty0ZXHzZH/UH3v1LWyLnvE76o8/1JoDnSO+r7T+CWQPHyg/Ud7PiUt5kCL9qMb64e3tLHW8SAQFORi4rTV8UnqPa48gQT5KGmibjlQAQDauPV8UIZFPcpIITaMuJwA4Zr57+oaqVBQ6t/Y9Lh0Xnchm5ma+QTPZPJaPBTcCMzf25K8WBDc6LHXXtk23suc19NwqF5I4MdK0DVF9KeKZZ6W6i9VSx8Gxvk8XPa33NK5MW7QNaS1PGznYszxJPmV81iJXk2dsVoWOkXKSyUgW0CjHbV0xKM7NI1rS5xAaBck8AtsmZWKX1KHsvcunL5J5GC0krpW9I0FwxHRrdGiwGtzrmAbLaFWpKmvFkgtL28UvcuxLST2uywg07MsF8OWultMlzf299VKXnc0tU8kExpng5Pa79EknutclaSwmGxCsrp+ev11f82ITnF62I2soDLFJGA4h7XMB6N/EZX6vOy5sNwPEQrxqaWT76kVq0ZQce6HWwaVzaSBrmODmsLXNwOJDg43By7V7EMPKUVZbXX1POjGysIbRrRDIG3bEPWc6S7eq76TRxzGmS9DDYCb0ir+4wrrIlLMl7xo/eOnBIMzTb6QvY9y6lwPEPWxySxsE2k729/wCg+pd+aSO/XccrZRvd36BdcODYmK9X6o0p4+j1kOY/SLSnXpe/oXqz4ViF0+qNfxDD+0KD0hUn/G/sJPwVfwzE+z9UT6fh/aG9R6RqUadJfmYZLeVlP4XifZ+qHp+H9pDNnpChP8tYj60TmjwyR8Orr8j+hKxlJ7SHtLvxBL6s8Y9nv1WcsHUjvFl1iYPqO9jP+US9NhxNjNmusAcVs7aZZrKtelG1tX9iYTVSWmy+5YHVRH0H+S4877M3OxVJP0HDvsFOZ9gIVVY3NrmSd4YXDzbdRn8mQQFS6Q5NGfC4c3LnmAPaqTrtK6i2+3/ZMUm9XYjhDbO4dfUgg+Fl8dxWGLqSdWrG0VtbVI9rCToqOWD1PLgvGudqZzClybjeqGRWkHqBX0aw4pZn8svhkvs+FQtG55XEJa2NFXtHmGXb6bImq6ts0bbMbE2Oz3NBuHucTYEi2bVjiMPOorI0hJRF6HY0zALs8i38V5FThFeXVfX9DdYiJMU8Eg1jd/d/+yw/BMR3j9f0LekRHscpGscv3Cfcp/CcTF6WfxK86A5bVgah472PHtstPw/EL8vyaK8yLEdoFr3RNJGC5kPJ2C2EHxdfwCmFK01Cpp3v1t+/2Cu03EbVdSL9mgI0XPiKmebbNoQaRS94ax1NKHEkMm4EEZjlzRUHkvZo7KSVRZew2p96WtsQ251F3BnvWeTKztjw9yWskPot/Jw+7IYzzHT6jtAZ7V2QxvLeZt+em/1KS4NKSsmvmS3/AKjP/ov/AF//AM12LitHs/58TD8Ar+0is78bxmriY8U5jkjLi1+MPBaB1mFuEXFyD3jtXr8I4zRp10pJpS0PN4h/T1WdN7Nx103KFsqsc97ATl1jawtc629i+1hK8kfH4mmo05WLPA0k2HFbSdldnjNXdkTT4wxgB1Oua4lLNI7MuSAhfJadTO+gxqNVvA55esR1SVqbU0VbZlG+aZkUXrSv8m3zJ7LLx5YmNCMqs3pFXf8APoj6NQukrXey959F7Dpn08DIYrBsYwjqXJN8yTfUm6/MMRxvG16sqiitXorPRdFv0PZpYanTgo3H5qJ+f90fis/xLHdl/j/9F+VDueYTUOOchaOF2NPsur08fjJPx2Xw/cq6cegqzprkdLpzjFvMOW3peKf5o/4v/wBiMkRKpqJm/SY7wcPisZcSxUN1F/Nf7ZblQfUiKmqe/wBcAEXta57zc+XmuDH8UlWoZLWb+37v7M68Jh0p597DYheAemebKSRnX5MK2pesiUyZ9GkVoHut6ztfNfd8NjakeLjpXqFyXonEYyzeNoHWjefBv4rkXFKPc6PRpjlm+MQFiyS3c38VZcRpPqR6NM9xb5U5NrSC5GZA4+K0WOpPqQ6EjyN8qUk9aQWH1StYYmEr2fQpKk1a55/ffT36kxBGlw74hR6VTfUtyZX2L3slwmgikfZ7i24dYcewZcAvH4lNKtp2X88i9JySsR27BvtGtaTdrWwhrTmAC25sNBnmtuGPNSu+5FfRod+kXdr5bRvYwfPMGOI6dZoPUPY4XHivQnBSVmRRqunK6MRpKuAMGM4TYAjO4PEEDivnqlKvndj7GlXwygsz6CzKqlve9/BypKniLWt9jRVcLe9/uOv9sQ/W9hWccLV7GzxlHueJdtRua1uLJmK2R+kbm/kt1QqtJW2MHiaKbknvb6FVq5RG8mN1mkkgjgTqOxfe8Lx854dZ/Wjo/wBT4Li2BhGu3DWMtfd5DRu1Zf5x3mV6Cxk+55jwtL2ULt2tN/OP+8VosTIzeGpeyhUbam/nH+al4hkejU+yOna82nSHt+Cz9Lmth6FSf5Rm7a8ryWl/VzvkNOOYWMuIVPVOiGBpRV0i9+j2g6MfKHCz5LYAeDOHnmviP6n4k3/aUnpvL39F8N38Ox6WDgk88vcv9v8A0anQ7UHHkviniZwPQbj0H7dpg6ZqVxGonqiuWJ11eDwVnxJvoaKku55/2mB+pdFPF1WtI/6+5Vwj3GVVtIvOFo1Nr6+wZraPpFaSjor+a/Uo8kTjqVx4O7iyTy9Va1OAYupLMsq8r/sdMMXSjGyudfs14F7ZdzifIC6z/wDHMZ3j8/2L+nUvMZVDcAu8Fo5lpAHfksvwDHL8q/yX6l/TaPcidpStdGXNNwQcxyXLGhUpVeXUVmuh0wmpRzR2LluNDhpGdpJ+HwX3mEjlpI8LEu9RlgXSYFPqaZv1W+QXwlWNme5BkXUUbPqN+6Fz3fc3shtFs9jjbAz7oXRQU5ysmZyskZdtEWe+2XWcLdmL9S+ioScYW8rfY4KiTfxIOqkN8iVtCNyrPpXYDMNNC3lEz2tv8V5vE5/3Ml2svoZ014SP3U/3lXfowf5V38Hd6HxK4jcuq9Y5z589M+7JpasVEYtDVEk20bMM3j7Q633lz1YdTtoVG1YolOSVzSsd0JMXjabFI2NHcATzWsbGUmxuRe9+JDW/pcF2YOpy5qTOHExc4OJyGkc51gM87jlnmvoLanz9SooLxCklE5uTgRyWyg2ZxrRlqmcjhN0cGTnRyZhAJIz5ZLKpGSNITiyZ9Hu6pr6lkViI/XmdyjafVvzcbAePJcs8tOnzHv0OtNvwo2X0gbIEbGSxNwtYMNm5BoAsMuVgPJfDcUwrjW5q2nv7+/xOuPq27FW2ZXEmy8SvSSRZMstHNcLzKkbGsWPsZWUYZpJLqXu0Rs20L5getmO7gu6SlmeuiIcyZ3cpek+cdoMm9p4nuX03BMNN/wDNN6LY56kr6InZKVp5+BIX01zMTdQMP1vvuHuKXA02jsaN8bm2OYIF3vdnbI5lRK7QRnwu2BzHDrMJYb9mQ9ll81xajmrUqvfwv4anp4Kdoyj8TUd3Y8NNEPzQfPNe7SVoJHn1HeTJFaFCtVAXxdZHrwZF1TVwyWp1xeg1jdYk966aDcXdFJaoyvbEYBLwT1n6dliSvoYxtG5wN6lZlF3tHNzR5kLpoq7RnN6H09SNsxo5NaPJoXzuPnmxNRru/poTTXhRE7qf7yrv0IP8q9ngj/t/izLEesXVewc5B757vtrqSWndkXC7HfVkbmx3nkewlRJXRenLLJM+e6bd5zA8y9UxXD22zDm6heJWryjPJbqfS4fDRlDPfQjC7W1gD25+K7IU7LUwk7vRC9JBjyvY2vfUZKlSbpq5aFLPpsXD0VbomesbNK35mms8XGT5T6gF9bWxeAXZRalr2+55eJeTTv8AYnN9tyHxVTqiBmKGa73NA9STUi31XG5779i+gweMjlUam6+x87jMG6jvEplTtZjMiwEjmPNddXidGmtNTGjwXO7Nv5gdtRuAvGPBoVIcYwz62fuN58Bmtr/MbzbKfVu+Zjkc7K+Ftx+oqlfG0qivEmhgJUNHt9Tc/R9usKCmDDbpX2dK4c7dVg7GjLtNzxXj16zqPyWx3QgoosFfSNljdG8XDhY/iuPEUY1qbhLr/LmidjM4tmCCZzHC1jYdvKy+FxaqQbhLdHTTgm7lhgp+4eIXlyjJnSoRRyqhIH4czkPffwXZhKbhmqv8q0972/2UqWdorqRztnklrALXs0K2FpzrVFBdWUqJRVy70lMI2NY3Rot+JX6LRpKnBQXQ4j25ag8hAeSpBSN6KLDKXAZPFz+k39V1y1qSmnG3mveaU5uLuX7Z7bRMA4Nb7leHqopLccKxBXakL4+uj1aZXN4q10QYQG9d4Zd18rgnh3LPDYeNabTeyubTqOEdBoah/NnLS58l2U8NlekX8/2M3Uv1KZXbND34BiJByB6pPhYr140r2TORz6jmPcWNpa9zhiaQ4N6RxsRmA75q2o5rshQyvcydS5p+z65r29aVgPEWt5XIv5LmnwzCzk5NavV6vr8SvMktBjLtKmppZJmPcZJGta6zMQOH1SLusPBbUaFLDxyw2+f3EnKerJLYu8vyglrXBrwMWFzRpe3B2Wo810KzKNWHg2hMJWtd0Ra7K4LsX4K2UjQxrfDaU8m0q6hYA7rGaIYGlxwwNfJHi1ALcRHaO1Y1KUJ6tanRQxE6b0ehT2QNeA6NwN9RcAjvBt56LBxknpqenCvBrXRlq3F3ddU1LWQuY5sdnTyGzmsbwaxp9dxsRfTI62V1QT9c5q2Na9TQ3zZ2z44GdHExrG3Js0AXJ1JtqSt0ktEebKTk7tilXTNkY5j2hzXAtcDoQVZO2qIPm/fPY3yOtfTyO6hAfFI4E3Y6+HFbtBBI4hXqUuas0dzahiOXK0tURbSxou6Rp5BjsTieA5AdpXNTwsm9dDsq42KWmptfon3cMNOKiQnHMMTG3NmMOht9Z3PlZdM7R8MTzXJy1kX9ZgEBD7f2WZG44sImaDhxjE119WuHuPBcWKwcKviypu3XqWUmtmZfJvQOtdrY5GnC6J5LcwbHCf8AtPtXzlXhcG7x08v3OiOIfUnotpFscAt15GiUtZnfEfmwD3WPitZcMy0400+t33u9l8jOVe8rl02fQ2Ac9ox+dvHmvdwWAp0EnbUzcnLcfFeiVPBUg6IzZLgSKkEXt2nxM00UNBEhu7V9JA0n1m9R3e39Vj4qj3BJqAV+qC+Tro9Omyv7ehDgwHTpGX8bj4q3DIp4jK+zL13andE5T7uQhuh819PyoI8xzbE591aYm9i08w4j3FVcKZKlIZzbrU51Lzc/Xf8AiVXJB9X82WzSI2TYcLZcAx6XHWJGXPtRU43Dk7CU+zxicPogDl7PYtMqe5FypbSLonHo3OaQeBsdeYWUopbMumT3o/r5ZauMPc5wDHPOIk6aJQlKTd3sKqSSsRVI3+GEnif8GxdPQ5yy7H9HNE4VBkjJc2eZos5zQxgddgaGm3qkHO6hRRo6kiT9Euy2RUZe0ZzSyG/Etje5jL/dJ8VCjYVJZmXdSZggM69LWxmSuo5C27umbBe1+rK5uufCx81vh8t2pGVXNbwlf3q3DjglpIonPcKmUxuxYcvVOVgMgA7JY5rO6OlLNF36GxxxhoAAsAAAOQGgUGZ6QAgBAZhvNurDU7XEUhe1s0JmuwhvWYQ1wuQe/wD8rmhQjzZO3ZkPsTD9vUUdmulY3oZWAYvo4BgI8APNWk4KVm1e5oqFRq6RIDffZ/8ATIfF4HvXQpRfUOEl0FYt8aA6VcB/5gUOSXUhQk+gO3po/wCkxcvXCc2HdE8qfZjul3jpXDq1ERtr1wl1LZkOEluhhNvXRXP5VD98K2eK3Y5cuzG9VvRRkH8ph++FOeK6jJLsNvRjtASMmY12LAWG4N83Bw17mBROSb0DTS1LuqlSDqAvl6yPRpkHtewYSeBB8nBZYOWTEJvzNqivTZZqIBzQdfavpk82x5uw5e3JRJEJjIsy7lRIuR1eA0F3EDPnqjnlJUbkGa5jh6wur82NtyuR3KHvS9rn5WviI5ZcCs89zRRLd6Lqf5+/1Yv8zv1JhZXlIiutEQFE7+GEniP8GxdhzGtCMsFWToXF4/sIwfa0qzewW423Djw7OpRziY7xcMR96qS92T6EAgInePZ3Txsbe2CWOQHtY66lOzuLDDeODHV7P/Nmld5U77KrRaLsmWVSVBACAEBGVuz2uqYJ/px9IwfovbmPMBEuoPmr0h7JdHtKqBH8qXjtEgxA+0pPWRtD1StiEA6BUsaIktnxixyXNV3O3D7EhHE3ksNDpJSkLRoFR6F0ri7omHgB3Lnk7nTFDOtowRlbxV6cW2YVmkjR/QDs9zKaplcLdJNgHaIm2J+85w8F7EI2R4FaV2aormJCTr5qqj0IENtJmJrgLXIIz0uRldcC0mmdf5SS2LUtDAzMOaBlqdF9FRqRaUTzpxa1JF7jbL2kK9RS6MrG3UrNVt9rJnMkJbhHI6nQLkjUebVnQ46aDfbU2JnzdwToDe/YbXGSzqp5ldloNW2IKXZEga6Rxytezba5524a6rphG0TJu7KlMzGQ64Db2u4gHvty7Vulcrc0f0W0xDpnE36sYB7Diyt4X8VbCL1mUrvZFJpJf4YO7Xub/hB+C7TnNj2pPeKpH1Iz7YyUsEed0B+Q0v8A8eH/AE2o9wS6gAgGe1ZsEZceFvabfFECP2jnWUg5CZ3/AE7fFHsSicQgEAIAQFc3hkIrdngOIDpJwRc2PzBOY42sqttNIvGKcWyk+kzdszdJVNaXdG90Ug4iMNbheO4l3mOSvNXWm5alJJ2exjVTQlh9x5rNamtrMcULciuWtuduH2HrQudnUhzGs2zRMdYsOtgqKLk9C0pqK1YvsyjfUytijFy42udBnxPAaL0sPh8vikeXisTfSJv+wNlNpaeOBmYjba/Fzjm5x7SST4rqPNbuSCEENOF87WR3wIep1XmyOxEJtGUMka4HA4tzePWFjrfzXp0JPl547q31Oaa1ysszbPs4PcTzDiAe2wNikqjm7p6hRto9imb6P/KIjexc0NJPJrjnbx1PJRTlzLy7FmsuhJbEY0FxkvK4G7XON7ttdo5ZX4KY4iC1ktRKk3onoVyfb5LZQ9x6xLWAGzbA9bIcLZeK7HNyRio2ZD7OhZJE14F3OmEVtLDCC4jtsVVTfNVPpa5ListzYdxoQKbEABje8m3YcIHcA1epTVonHN6mJ0te399mO+Xyt8d+3o3RW88loUNvrnXbWj83D49AD8QrJaDqKbkvvs+kP/Ai9jAFEtwTSqAQEJvlf5JJY2zj/wBRqmO4E60/l1J/Vz/5WqXsCfVQCAEAICtbxtBrdn6XD53X7oSCB94KUrkpkjsgguqGnhMQQfzooz8VMiCob0ejGKYl9MRGTn0Z9T7J1b3adyzlfdG0KnSRlO392ZIJOjcHCQ5gX1HMW1C5oqcpWaO1ypqN4siGbOm5kjPRw4cNclryE+hhz5Lqeo9mVLvrgaX4Z6aIsPFvYl4idty37M3IfkZnYdMj1nfd4eJC5a/EcLh3lvml2j+uwUKlTV7eZctj0UcMkLYhYdIzEdS6xyxHx7lOExFTEXlJWXRGFeKhojTV3mIICInXgVkd0CGnOa8ySOyLIfa9NjDBa4cHX8D+BK76DtTlF9V9v+zGesk/MVpmluVyLBuX2V5EqkkjujFFI39J6WKxJu11rm/0hkvT4VLNGV+5hio2tYndhRu6NgLnAgWNjYaLmxFS03Y2pU1lVyqGL5uZ97lrRhPK7je1uxeop6xj3OPLuyR3PonGCJ18ulkkt2BgBPsCupJ4y3ZFJK1G/dmqUda2k2aJZCAI4i8k8TmQO0kn2r1oeqjz5esfKFRtFwqTO13XEnTB1iOvixXtrqrRvbUhn01S7Vc8SuERLaqzg7E0BhNO1uF4J5tGl9V0KOiK31JfcJ7fkMLGm/RN6J36TMiqVVaREdiwrMsCAgt8Xfk+GxOJzRlyBuT7FemtQxsKhslTSuIIdhkIF8rEFpB9is46Mi5ZlkSCAEAICqb1NtU00wIPyfpCWXsSJWFuvgNVpCN0RfU7uVtIyvqsYDXGRr8IOIBpjaxvWsMR+bzy4pUVrBFqWZJVvSHs+OamDXjrlwEbs7tcQcxbO2VirRV2Q55TE9ibBrKp7wyOOTovXDsDnNJxAetnfqnis9+hvt1LXu3s4sa/pS6N4OANwgFtvWyF7Xvrlx5rGpSnUg4Pw97B1Iwd1qPZ44Wuv0kjjy0C44cIprr9CZYyR7gqgHAg2wkEcbm916dGhGmrI4atVyZq8T8TQRoQD5qTc9oCqHeCBw6r79wJXg1md0ERdRtaO/0vuu/BcEoNnSpJCEWKdgMV7sc8DIi5c0ZZ8LYh5L08DQ8N5LyOetPXQrlZVVkbnYw7FewaWC5HAdvkuWvwzxaLT3nRSxWmpB1/SzPY+UFro72Ftbn9S1wuGlQUopbipWU7NvYkIKmoH8WwkDs078lMsBzHdoLFZdmMZopCx7MFsQANuy2ZXQsJKNpdjHnp6Fm3NoLQZmzYhmLg3L8+GgyAWtPD2lOq92jOdW+WC2KbvxvayWSSE1BwROdG1mB4aMBw2yyOmq9CKtFHG9ytbpbtPq5+l6N5p2vAJAF3m3qMByJyueQ7SFpGOZlWzWjs5sdy6WQZ9ZrmkC5+tY6+K7FMycETG72320oLHMkcx2YdgawF9sgCSB1shckC9tAsasc2paOhe6Ko6SNr8Lm42h2F1sTbj1XWJFx2ErmNBdAUbfTeQxzNjjAd0eb9SMTtGm3EDPxW1KOl2VZFDbT5XwuALOicHGzS4WDiSOwWJC0a0aBpUEwe0OabtcAQewrlLCiAEAz2ttKOnidLM4NYwXJ9wHMlTGLbsgZXWQPqpn1EhdGXZtacbcLAMhe3L4rdXWiI0JfdyI00vSMxSlwIcG54m5XOJ1rkaqJJsXRo0MocA5puDp+3BYElG3tqHTVLYmG3RZdmJ1iT4ZLSKsjnqO8rIQ2HWU8c73xzNvI0NIthaMAcW8MzcnNaOBvcW2NRiZrjhuQ91y7ECS44rjsz9iznoyGrnqr3fubiNt+93PldUzPsMpAbboDHZxy4XuVZMxqR0LzuTtDpIMJPWjy+yfV+I8FEkXpSuiwqpqVWm2NRFoLoIMVhfqNve2fBGoPoSpSGtVu/R/RhZ4AhRy6fZE55dxCOlbCxoibgHTwuNri4xAO78grqMLpRKtt7lnrqJkzMEoxN8iDqCDqCkoqSsyU2inbe3aY2Sns57sb3Mc5xDnBojcW2cdM1TlK6uWz6D6j2FHGLY3EHUF1rjtGi0VO2hVzuQe8wfHBMW2DHSRtYAR9EnECNf2C560XmuuhrBq1g9HkJfFU4Bd1mZE9pvr3FUhFuMrdSZStJEs7d17ZHPjpqXEXF2LAC43dividob5967U4I5vEdho6wyAyMAaDlhczIcsIIyWmeCWhFmIbW3RdLGGWa7Mus8uOfMWuo5iJsI02waiBgEMbS4c8NvPLs4BTniRZkmJtogdV8DTydpfvxKPA+g1HdVteeOA45IDOcgWmzQOfW1PZoq5E3oib9yssomsa3pJHOcbFxvHJm43zcM+Pbqr3uQNqasY572AvxNvYYGAHDxxktCEk/uztN7HmHrFmpLi3qv4tFibjuVJrNqFoWtshOj/aFnlZN0Ma6arFxC1h5Oc4nww5WUrL1GpVK+Xaj+rJAxzSdQ3ELfol59y1jKCIaYwrd2JpgXOpyTfJt2R3HLgAOKZ4izHWz93JIWEiN0Z42lDrj6tgLlVdRdE/p+pbK/wCXHuwayrYw2bExueT+qew2aTbyU6PdEDPblV0geG/JuneCXvYS1wZbMBx4keKnKkVsr3IXZ1NG0NaSC45nM3HK5DhdQmXsTezNqsjN2OGHEGOb1xcZ8bktI4FRJKSsRZplsiqKeTR/993le9li6JbOFdsaGRvWjx9ziPbiClaFWkxCjiNOCIIHNxa262mmrir6PcrGKjsiY2PUvewl4c0hxFnNwmwtw5dqrJK+hZDJ1Gw6tCrYsIu2XGfrDucQlkBF2xQSPnJLA3sSCL8M7XSwuQlZuDHJb5+YWFvo59rssz2rN0vNl8/kNnejhuX5VLlzF7d2eShUn7TJ5vkeh6OI+M8ng1g991PK8xzPI9R+janAsZZnC9yLtA9jVfIUzE5sTdiGlJMPSAnW8js+w8x2KVFIOVyeupIOoAQAQhBCVW68LySTICTf18Xliur52RlQxG5EYNxNL/cPwU81kZUScWwGgAFxNuwDxNuKjOybHZN34jrc2zzJPxUZ2TYbfvUixl+N9zwysmdkWPbt1YSbuMh7A7D54bKeYyMqJ1jbAAaAWHcFQudQBZAI1NM17S117HI2JHuRO2xFiDk3OpyLDGO4/GyvnZFhqzcaJpJbI/PLMNd7wU5jFhaHdFoABlcbaG2HXh1SLpnJFJd12ubhx5a6En/MmcWGku5LHfypaPzWge4qeYyMpI7v7ttpXFzZZH4m4bOOWt725qspXJSsTllUkXiGSggjrKSTlkIOgIDqAEAWUg6AgPQUA6hJ1AdQHUAIDqEAhIIDqAEAIAQAgOIDtkBxAFkAWQBZAdsgOgIBaLRQQMVJJwqSDl0B6AUALKQAQHVAABAe7IDoCEnbIAAQBZCAAQk7ZCDtkJCyEBZCQsgOgIDtkByyALIAIQBZAAahB0hQ3Yk41RF3VwxTArA9hqgg/9k="/>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TEhUUEhQWFhUUFxUUFxYXFxgVGBgXFBQXGhQVFxYaHyggGBolHxUVITEhJSkrLi8uGB8zODMsNygtLiwBCgoKDg0OGxAQGywkICQsLCwsLCwvLCwsLCwsLCwsLCwsLCwsLCwsLCwsLCwsLCwsLCwsLCwsLCwsLCwsLCwsLP/AABEIANUA7QMBEQACEQEDEQH/xAAcAAABBQEBAQAAAAAAAAAAAAAAAwQFBgcBAgj/xABQEAABAwIDBAYFBwUNBwUAAAABAAIDBBESITEFBkFREyJhcYGRBzKhscEUI0JSgpLRJGJy4fAIFiYzQ1NUc5OipLKzFTVjg6PC8Rc0dNLj/8QAGwEBAAMBAQEBAAAAAAAAAAAAAAECAwQFBgf/xAA4EQACAQIEBAIIBQQCAwAAAAAAAQIDEQQSITEFE0FRImEUMlJxgZGhsRVC0eHwBiSSwSPxFtLi/9oADAMBAAIRAxEAPwDcUAIDH/TJX1QcejmfHC3DGWMLm3fhDnElpFxZ7RY8llKWti8VoZCNtVLDdtROCOIlkHxVkSzb/QdvPPVwzx1ErpXROYWudm7A8HIu+lm0655qyZRmnqSAQAgBACAEAIAQAgBACAEAIAQAgBACAEAIAQAgBACAEAIAQAgMo9MOz2Fk0hDi4dDbruwgnECQy+G5DWi9r5LCekzSOxhUjiL2KugzbP3O0IMVXJ9Ivjj8GsLh7XlXRWRsCkqCAEAIAQAgBACAEAIAQAgBACAEAIAQAgBACAEAIAQAgBACAEBnXpZbeln7Oh97lz1PXNI7Hz1ONVogzbv3Ov8A7aq/rmf6QV0Vka4pKggBACAEAIAQAgBACAEAIAQAgBACAEAIAQAgBACAEAIAQAgBAZx6Wqlopp2k5nobDxefgsJ+uaR2PnuZ2ZV0Gbh+52P5NVf1zP8ASarorI1tSVBACAEAIAQAgBACAEAIAQAgBACAEAIAQAgBACAEAIAQAgBABQGKelenfUVUsbauKIM6P5uR7WYjgzsdbi4Of1guGrieXPWDfmvgbRhdaMzSXdib+dpu/p2qFjafZ/Inls1b0AM6M1kZc11uhd1SHDR4vcftkumlUz62M5qxsC2KAgBACAEAIAQAgBACAEAIAQAgBACAEAIAQAgBACAEAIAQAgBAY+HCWtqJNcU0lu5pwD2MC+a4nU8bR3UV4S47NhbbNo8gvIi9TRj6iiZHUsLWNb0jXsJa0C5bZzQba5By9rhFT/mlDur/ACf7nPWXhuWFfRHKCAEAIAQAgBACAEAIAQAgBACAEAIAQAgPDpANSgEnVbRzQXD5WORU2IucFY3iCPBLC4o2oafpBQSK3QAgBAM9r1ohgllOkbHP+6CQobsrhGUbpxHC0nU5nvOZ96+Pxs7zPRgtC+ULclyQRLPW1JejEUv83LHfsa93RuPcA8nwXoYF5MTCXfT5mU1eLRZV9YcRwlAAKA6gOFAGaA8ucRwQHmnnDwSL5GxBBBBH7aoBVACAEAIAQAgBACAEAzqKjMgcNUIYxklKEHjpz2IA+UHsS4PDqgpckby1J7EuBo7a72erfzuPJTcjUsWx9qCaPFkDoQoJJFCSlelXaGClbEPWqHhn2G9Zx9jR4rnxM8tNl6avIgd347AL5CvK8rnoIt1IqQKsWr6cSRPYdHNLfMLdtpZlutSq3Hm7Vf01NG8+tbA/skjJZIPvNK+wpzU4KS6q5wyVnYkJBfJXIC3aUAZ80AXPP2IDySefsQHiRtxYk+GXuQHYRYntAPkgF0AIAQAgBACAEAIAQEbUi0h/OAPwKAaSMKggRmyUXAmSouSJucgGk7kBE10uSXBcN0qfDTtJGbs/PP4q6BOIDIt/qzp9o4Bm2naGfbdZz/8AtHgvL4hUsrHRQj1JXY7MgvmJ7nYWKlSBVj4aLpWqsUIvdeXoquppz6r7VMf2rNmA+0Gn7S9/hVXNQyPeLt8Ohz142lfuWgnNemYHpAcQAgOFAeHIDyw9ZvcR7kA5QAgBACAEAIAQAgBAR21BYsd2keeiEMbvQDKpfYhUZIi6ccx5hLgRfOOY8wl0LDSWYHQg+KXBE1brkDmUBpOzW2iZb6oVweto1bYYnyu9WNrnnuaCfggMS2Jikc6V/rSvc895JJ9p9i+ex9S7O2krIu+zmZBeM0bEzTKYohj1q6oozZXd45fk89NVXs2OTopP6uezSfB2A+a7OG1OXXy+190Vqq8Cy1u2YIXO6aaOO1vXeGm1r3APevonJLc5LMY/v1oj6s+L9Bkj/aGrGeKow9aS+ZZU5PoehvbTnTpT/wAp/wAQuaXFcJHeaLcifY9t3nhPCX+yf+Cr+L4P2yeRPsQO29/Ov0FFH0s1w0lwIa0n6IAzc7yA9ivWxySWRXbOWpUyvKtWOKd9Y7Oaqaw8Y4omOA7HOcPcVh6RW3lK3kkn8ws3VktSVUjXN6RzXjM3DSx+eWbblp8CO4rqhiGmlLX6Fk2TjHAi40K607lj0pAIAQAgBACAEAIBtXtBaL8CCgI2QIQQG88ZdGWt1dl7b8O5edxWqqeHcn5HXgY3rL4lPj2LKMi5vZYkr5Z42L1Vz3lFA3Yr7klwz0ABPHjyCemLZX+Yyrsdfsl9jYi50zKRxmvUhwj2PGyKV3yhseIk5cTz1Xp4SvUnNWbOTEwgo3sbVGywA5ADyX054ZTPSxX4KMRA2NRI1n2W9d/gcIH2llWllg2WgrsrVLRiMhgzwNaCfzrXf/ecR4L5vGvx27HdT2uWSibkvOLslIGrSKKseNC6YooxhvDssVFPLE7SRjm+JGR87KZXg1NboiLvoYNtTbvyippXTZPijbBMXaufEXAOd3hzcud17eJTnRk1vbQyho7F22PUtt6w5L5PEQlfY7YtFlpp2815k4MuhzVV4iifJf8Ai2Od4tFx7bJhKWfEQi+6KVZZYN+RD+jzZojg6Z38ZLcNPENHrkHgScvBfZ0nvN7vRe7qeHTWmZlna3PvzvrorqlpdE5tTuLO5GXgrKF5Xb0JzWJWgrHG4DCePrDx/btXqUWmty0ZXHzZH/UH3v1LWyLnvE76o8/1JoDnSO+r7T+CWQPHyg/Ud7PiUt5kCL9qMb64e3tLHW8SAQFORi4rTV8UnqPa48gQT5KGmibjlQAQDauPV8UIZFPcpIITaMuJwA4Zr57+oaqVBQ6t/Y9Lh0Xnchm5ma+QTPZPJaPBTcCMzf25K8WBDc6LHXXtk23suc19NwqF5I4MdK0DVF9KeKZZ6W6i9VSx8Gxvk8XPa33NK5MW7QNaS1PGznYszxJPmV81iJXk2dsVoWOkXKSyUgW0CjHbV0xKM7NI1rS5xAaBck8AtsmZWKX1KHsvcunL5J5GC0krpW9I0FwxHRrdGiwGtzrmAbLaFWpKmvFkgtL28UvcuxLST2uywg07MsF8OWultMlzf299VKXnc0tU8kExpng5Pa79EknutclaSwmGxCsrp+ev11f82ITnF62I2soDLFJGA4h7XMB6N/EZX6vOy5sNwPEQrxqaWT76kVq0ZQce6HWwaVzaSBrmODmsLXNwOJDg43By7V7EMPKUVZbXX1POjGysIbRrRDIG3bEPWc6S7eq76TRxzGmS9DDYCb0ir+4wrrIlLMl7xo/eOnBIMzTb6QvY9y6lwPEPWxySxsE2k729/wCg+pd+aSO/XccrZRvd36BdcODYmK9X6o0p4+j1kOY/SLSnXpe/oXqz4ViF0+qNfxDD+0KD0hUn/G/sJPwVfwzE+z9UT6fh/aG9R6RqUadJfmYZLeVlP4XifZ+qHp+H9pDNnpChP8tYj60TmjwyR8Orr8j+hKxlJ7SHtLvxBL6s8Y9nv1WcsHUjvFl1iYPqO9jP+US9NhxNjNmusAcVs7aZZrKtelG1tX9iYTVSWmy+5YHVRH0H+S4877M3OxVJP0HDvsFOZ9gIVVY3NrmSd4YXDzbdRn8mQQFS6Q5NGfC4c3LnmAPaqTrtK6i2+3/ZMUm9XYjhDbO4dfUgg+Fl8dxWGLqSdWrG0VtbVI9rCToqOWD1PLgvGudqZzClybjeqGRWkHqBX0aw4pZn8svhkvs+FQtG55XEJa2NFXtHmGXb6bImq6ts0bbMbE2Oz3NBuHucTYEi2bVjiMPOorI0hJRF6HY0zALs8i38V5FThFeXVfX9DdYiJMU8Eg1jd/d/+yw/BMR3j9f0LekRHscpGscv3Cfcp/CcTF6WfxK86A5bVgah472PHtstPw/EL8vyaK8yLEdoFr3RNJGC5kPJ2C2EHxdfwCmFK01Cpp3v1t+/2Cu03EbVdSL9mgI0XPiKmebbNoQaRS94ax1NKHEkMm4EEZjlzRUHkvZo7KSVRZew2p96WtsQ251F3BnvWeTKztjw9yWskPot/Jw+7IYzzHT6jtAZ7V2QxvLeZt+em/1KS4NKSsmvmS3/AKjP/ov/AF//AM12LitHs/58TD8Ar+0is78bxmriY8U5jkjLi1+MPBaB1mFuEXFyD3jtXr8I4zRp10pJpS0PN4h/T1WdN7Nx103KFsqsc97ATl1jawtc629i+1hK8kfH4mmo05WLPA0k2HFbSdldnjNXdkTT4wxgB1Oua4lLNI7MuSAhfJadTO+gxqNVvA55esR1SVqbU0VbZlG+aZkUXrSv8m3zJ7LLx5YmNCMqs3pFXf8APoj6NQukrXey959F7Dpn08DIYrBsYwjqXJN8yTfUm6/MMRxvG16sqiitXorPRdFv0PZpYanTgo3H5qJ+f90fis/xLHdl/j/9F+VDueYTUOOchaOF2NPsur08fjJPx2Xw/cq6cegqzprkdLpzjFvMOW3peKf5o/4v/wBiMkRKpqJm/SY7wcPisZcSxUN1F/Nf7ZblQfUiKmqe/wBcAEXta57zc+XmuDH8UlWoZLWb+37v7M68Jh0p597DYheAemebKSRnX5MK2pesiUyZ9GkVoHut6ztfNfd8NjakeLjpXqFyXonEYyzeNoHWjefBv4rkXFKPc6PRpjlm+MQFiyS3c38VZcRpPqR6NM9xb5U5NrSC5GZA4+K0WOpPqQ6EjyN8qUk9aQWH1StYYmEr2fQpKk1a55/ffT36kxBGlw74hR6VTfUtyZX2L3slwmgikfZ7i24dYcewZcAvH4lNKtp2X88i9JySsR27BvtGtaTdrWwhrTmAC25sNBnmtuGPNSu+5FfRod+kXdr5bRvYwfPMGOI6dZoPUPY4XHivQnBSVmRRqunK6MRpKuAMGM4TYAjO4PEEDivnqlKvndj7GlXwygsz6CzKqlve9/BypKniLWt9jRVcLe9/uOv9sQ/W9hWccLV7GzxlHueJdtRua1uLJmK2R+kbm/kt1QqtJW2MHiaKbknvb6FVq5RG8mN1mkkgjgTqOxfe8Lx854dZ/Wjo/wBT4Li2BhGu3DWMtfd5DRu1Zf5x3mV6Cxk+55jwtL2ULt2tN/OP+8VosTIzeGpeyhUbam/nH+al4hkejU+yOna82nSHt+Cz9Lmth6FSf5Rm7a8ryWl/VzvkNOOYWMuIVPVOiGBpRV0i9+j2g6MfKHCz5LYAeDOHnmviP6n4k3/aUnpvL39F8N38Ox6WDgk88vcv9v8A0anQ7UHHkviniZwPQbj0H7dpg6ZqVxGonqiuWJ11eDwVnxJvoaKku55/2mB+pdFPF1WtI/6+5Vwj3GVVtIvOFo1Nr6+wZraPpFaSjor+a/Uo8kTjqVx4O7iyTy9Va1OAYupLMsq8r/sdMMXSjGyudfs14F7ZdzifIC6z/wDHMZ3j8/2L+nUvMZVDcAu8Fo5lpAHfksvwDHL8q/yX6l/TaPcidpStdGXNNwQcxyXLGhUpVeXUVmuh0wmpRzR2LluNDhpGdpJ+HwX3mEjlpI8LEu9RlgXSYFPqaZv1W+QXwlWNme5BkXUUbPqN+6Fz3fc3shtFs9jjbAz7oXRQU5ysmZyskZdtEWe+2XWcLdmL9S+ioScYW8rfY4KiTfxIOqkN8iVtCNyrPpXYDMNNC3lEz2tv8V5vE5/3Ml2svoZ014SP3U/3lXfowf5V38Hd6HxK4jcuq9Y5z589M+7JpasVEYtDVEk20bMM3j7Q633lz1YdTtoVG1YolOSVzSsd0JMXjabFI2NHcATzWsbGUmxuRe9+JDW/pcF2YOpy5qTOHExc4OJyGkc51gM87jlnmvoLanz9SooLxCklE5uTgRyWyg2ZxrRlqmcjhN0cGTnRyZhAJIz5ZLKpGSNITiyZ9Hu6pr6lkViI/XmdyjafVvzcbAePJcs8tOnzHv0OtNvwo2X0gbIEbGSxNwtYMNm5BoAsMuVgPJfDcUwrjW5q2nv7+/xOuPq27FW2ZXEmy8SvSSRZMstHNcLzKkbGsWPsZWUYZpJLqXu0Rs20L5getmO7gu6SlmeuiIcyZ3cpek+cdoMm9p4nuX03BMNN/wDNN6LY56kr6InZKVp5+BIX01zMTdQMP1vvuHuKXA02jsaN8bm2OYIF3vdnbI5lRK7QRnwu2BzHDrMJYb9mQ9ll81xajmrUqvfwv4anp4Kdoyj8TUd3Y8NNEPzQfPNe7SVoJHn1HeTJFaFCtVAXxdZHrwZF1TVwyWp1xeg1jdYk966aDcXdFJaoyvbEYBLwT1n6dliSvoYxtG5wN6lZlF3tHNzR5kLpoq7RnN6H09SNsxo5NaPJoXzuPnmxNRru/poTTXhRE7qf7yrv0IP8q9ngj/t/izLEesXVewc5B757vtrqSWndkXC7HfVkbmx3nkewlRJXRenLLJM+e6bd5zA8y9UxXD22zDm6heJWryjPJbqfS4fDRlDPfQjC7W1gD25+K7IU7LUwk7vRC9JBjyvY2vfUZKlSbpq5aFLPpsXD0VbomesbNK35mms8XGT5T6gF9bWxeAXZRalr2+55eJeTTv8AYnN9tyHxVTqiBmKGa73NA9STUi31XG5779i+gweMjlUam6+x87jMG6jvEplTtZjMiwEjmPNddXidGmtNTGjwXO7Nv5gdtRuAvGPBoVIcYwz62fuN58Bmtr/MbzbKfVu+Zjkc7K+Ftx+oqlfG0qivEmhgJUNHt9Tc/R9usKCmDDbpX2dK4c7dVg7GjLtNzxXj16zqPyWx3QgoosFfSNljdG8XDhY/iuPEUY1qbhLr/LmidjM4tmCCZzHC1jYdvKy+FxaqQbhLdHTTgm7lhgp+4eIXlyjJnSoRRyqhIH4czkPffwXZhKbhmqv8q0972/2UqWdorqRztnklrALXs0K2FpzrVFBdWUqJRVy70lMI2NY3Rot+JX6LRpKnBQXQ4j25ag8hAeSpBSN6KLDKXAZPFz+k39V1y1qSmnG3mveaU5uLuX7Z7bRMA4Nb7leHqopLccKxBXakL4+uj1aZXN4q10QYQG9d4Zd18rgnh3LPDYeNabTeyubTqOEdBoah/NnLS58l2U8NlekX8/2M3Uv1KZXbND34BiJByB6pPhYr140r2TORz6jmPcWNpa9zhiaQ4N6RxsRmA75q2o5rshQyvcydS5p+z65r29aVgPEWt5XIv5LmnwzCzk5NavV6vr8SvMktBjLtKmppZJmPcZJGta6zMQOH1SLusPBbUaFLDxyw2+f3EnKerJLYu8vyglrXBrwMWFzRpe3B2Wo810KzKNWHg2hMJWtd0Ra7K4LsX4K2UjQxrfDaU8m0q6hYA7rGaIYGlxwwNfJHi1ALcRHaO1Y1KUJ6tanRQxE6b0ehT2QNeA6NwN9RcAjvBt56LBxknpqenCvBrXRlq3F3ddU1LWQuY5sdnTyGzmsbwaxp9dxsRfTI62V1QT9c5q2Na9TQ3zZ2z44GdHExrG3Js0AXJ1JtqSt0ktEebKTk7tilXTNkY5j2hzXAtcDoQVZO2qIPm/fPY3yOtfTyO6hAfFI4E3Y6+HFbtBBI4hXqUuas0dzahiOXK0tURbSxou6Rp5BjsTieA5AdpXNTwsm9dDsq42KWmptfon3cMNOKiQnHMMTG3NmMOht9Z3PlZdM7R8MTzXJy1kX9ZgEBD7f2WZG44sImaDhxjE119WuHuPBcWKwcKviypu3XqWUmtmZfJvQOtdrY5GnC6J5LcwbHCf8AtPtXzlXhcG7x08v3OiOIfUnotpFscAt15GiUtZnfEfmwD3WPitZcMy0400+t33u9l8jOVe8rl02fQ2Ac9ox+dvHmvdwWAp0EnbUzcnLcfFeiVPBUg6IzZLgSKkEXt2nxM00UNBEhu7V9JA0n1m9R3e39Vj4qj3BJqAV+qC+Tro9Omyv7ehDgwHTpGX8bj4q3DIp4jK+zL13andE5T7uQhuh819PyoI8xzbE591aYm9i08w4j3FVcKZKlIZzbrU51Lzc/Xf8AiVXJB9X82WzSI2TYcLZcAx6XHWJGXPtRU43Dk7CU+zxicPogDl7PYtMqe5FypbSLonHo3OaQeBsdeYWUopbMumT3o/r5ZauMPc5wDHPOIk6aJQlKTd3sKqSSsRVI3+GEnif8GxdPQ5yy7H9HNE4VBkjJc2eZos5zQxgddgaGm3qkHO6hRRo6kiT9Euy2RUZe0ZzSyG/Etje5jL/dJ8VCjYVJZmXdSZggM69LWxmSuo5C27umbBe1+rK5uufCx81vh8t2pGVXNbwlf3q3DjglpIonPcKmUxuxYcvVOVgMgA7JY5rO6OlLNF36GxxxhoAAsAAAOQGgUGZ6QAgBAZhvNurDU7XEUhe1s0JmuwhvWYQ1wuQe/wD8rmhQjzZO3ZkPsTD9vUUdmulY3oZWAYvo4BgI8APNWk4KVm1e5oqFRq6RIDffZ/8ATIfF4HvXQpRfUOEl0FYt8aA6VcB/5gUOSXUhQk+gO3po/wCkxcvXCc2HdE8qfZjul3jpXDq1ERtr1wl1LZkOEluhhNvXRXP5VD98K2eK3Y5cuzG9VvRRkH8ph++FOeK6jJLsNvRjtASMmY12LAWG4N83Bw17mBROSb0DTS1LuqlSDqAvl6yPRpkHtewYSeBB8nBZYOWTEJvzNqivTZZqIBzQdfavpk82x5uw5e3JRJEJjIsy7lRIuR1eA0F3EDPnqjnlJUbkGa5jh6wur82NtyuR3KHvS9rn5WviI5ZcCs89zRRLd6Lqf5+/1Yv8zv1JhZXlIiutEQFE7+GEniP8GxdhzGtCMsFWToXF4/sIwfa0qzewW423Djw7OpRziY7xcMR96qS92T6EAgInePZ3Txsbe2CWOQHtY66lOzuLDDeODHV7P/Nmld5U77KrRaLsmWVSVBACAEBGVuz2uqYJ/px9IwfovbmPMBEuoPmr0h7JdHtKqBH8qXjtEgxA+0pPWRtD1StiEA6BUsaIktnxixyXNV3O3D7EhHE3ksNDpJSkLRoFR6F0ri7omHgB3Lnk7nTFDOtowRlbxV6cW2YVmkjR/QDs9zKaplcLdJNgHaIm2J+85w8F7EI2R4FaV2aormJCTr5qqj0IENtJmJrgLXIIz0uRldcC0mmdf5SS2LUtDAzMOaBlqdF9FRqRaUTzpxa1JF7jbL2kK9RS6MrG3UrNVt9rJnMkJbhHI6nQLkjUebVnQ46aDfbU2JnzdwToDe/YbXGSzqp5ldloNW2IKXZEga6Rxytezba5524a6rphG0TJu7KlMzGQ64Db2u4gHvty7Vulcrc0f0W0xDpnE36sYB7Diyt4X8VbCL1mUrvZFJpJf4YO7Xub/hB+C7TnNj2pPeKpH1Iz7YyUsEed0B+Q0v8A8eH/AE2o9wS6gAgGe1ZsEZceFvabfFECP2jnWUg5CZ3/AE7fFHsSicQgEAIAQFc3hkIrdngOIDpJwRc2PzBOY42sqttNIvGKcWyk+kzdszdJVNaXdG90Ug4iMNbheO4l3mOSvNXWm5alJJ2exjVTQlh9x5rNamtrMcULciuWtuduH2HrQudnUhzGs2zRMdYsOtgqKLk9C0pqK1YvsyjfUytijFy42udBnxPAaL0sPh8vikeXisTfSJv+wNlNpaeOBmYjba/Fzjm5x7SST4rqPNbuSCEENOF87WR3wIep1XmyOxEJtGUMka4HA4tzePWFjrfzXp0JPl547q31Oaa1ysszbPs4PcTzDiAe2wNikqjm7p6hRto9imb6P/KIjexc0NJPJrjnbx1PJRTlzLy7FmsuhJbEY0FxkvK4G7XON7ttdo5ZX4KY4iC1ktRKk3onoVyfb5LZQ9x6xLWAGzbA9bIcLZeK7HNyRio2ZD7OhZJE14F3OmEVtLDCC4jtsVVTfNVPpa5ListzYdxoQKbEABje8m3YcIHcA1epTVonHN6mJ0te399mO+Xyt8d+3o3RW88loUNvrnXbWj83D49AD8QrJaDqKbkvvs+kP/Ai9jAFEtwTSqAQEJvlf5JJY2zj/wBRqmO4E60/l1J/Vz/5WqXsCfVQCAEAICtbxtBrdn6XD53X7oSCB94KUrkpkjsgguqGnhMQQfzooz8VMiCob0ejGKYl9MRGTn0Z9T7J1b3adyzlfdG0KnSRlO392ZIJOjcHCQ5gX1HMW1C5oqcpWaO1ypqN4siGbOm5kjPRw4cNclryE+hhz5Lqeo9mVLvrgaX4Z6aIsPFvYl4idty37M3IfkZnYdMj1nfd4eJC5a/EcLh3lvml2j+uwUKlTV7eZctj0UcMkLYhYdIzEdS6xyxHx7lOExFTEXlJWXRGFeKhojTV3mIICInXgVkd0CGnOa8ySOyLIfa9NjDBa4cHX8D+BK76DtTlF9V9v+zGesk/MVpmluVyLBuX2V5EqkkjujFFI39J6WKxJu11rm/0hkvT4VLNGV+5hio2tYndhRu6NgLnAgWNjYaLmxFS03Y2pU1lVyqGL5uZ97lrRhPK7je1uxeop6xj3OPLuyR3PonGCJ18ulkkt2BgBPsCupJ4y3ZFJK1G/dmqUda2k2aJZCAI4i8k8TmQO0kn2r1oeqjz5esfKFRtFwqTO13XEnTB1iOvixXtrqrRvbUhn01S7Vc8SuERLaqzg7E0BhNO1uF4J5tGl9V0KOiK31JfcJ7fkMLGm/RN6J36TMiqVVaREdiwrMsCAgt8Xfk+GxOJzRlyBuT7FemtQxsKhslTSuIIdhkIF8rEFpB9is46Mi5ZlkSCAEAICqb1NtU00wIPyfpCWXsSJWFuvgNVpCN0RfU7uVtIyvqsYDXGRr8IOIBpjaxvWsMR+bzy4pUVrBFqWZJVvSHs+OamDXjrlwEbs7tcQcxbO2VirRV2Q55TE9ibBrKp7wyOOTovXDsDnNJxAetnfqnis9+hvt1LXu3s4sa/pS6N4OANwgFtvWyF7Xvrlx5rGpSnUg4Pw97B1Iwd1qPZ44Wuv0kjjy0C44cIprr9CZYyR7gqgHAg2wkEcbm916dGhGmrI4atVyZq8T8TQRoQD5qTc9oCqHeCBw6r79wJXg1md0ERdRtaO/0vuu/BcEoNnSpJCEWKdgMV7sc8DIi5c0ZZ8LYh5L08DQ8N5LyOetPXQrlZVVkbnYw7FewaWC5HAdvkuWvwzxaLT3nRSxWmpB1/SzPY+UFro72Ftbn9S1wuGlQUopbipWU7NvYkIKmoH8WwkDs078lMsBzHdoLFZdmMZopCx7MFsQANuy2ZXQsJKNpdjHnp6Fm3NoLQZmzYhmLg3L8+GgyAWtPD2lOq92jOdW+WC2KbvxvayWSSE1BwROdG1mB4aMBw2yyOmq9CKtFHG9ytbpbtPq5+l6N5p2vAJAF3m3qMByJyueQ7SFpGOZlWzWjs5sdy6WQZ9ZrmkC5+tY6+K7FMycETG72320oLHMkcx2YdgawF9sgCSB1shckC9tAsasc2paOhe6Ko6SNr8Lm42h2F1sTbj1XWJFx2ErmNBdAUbfTeQxzNjjAd0eb9SMTtGm3EDPxW1KOl2VZFDbT5XwuALOicHGzS4WDiSOwWJC0a0aBpUEwe0OabtcAQewrlLCiAEAz2ttKOnidLM4NYwXJ9wHMlTGLbsgZXWQPqpn1EhdGXZtacbcLAMhe3L4rdXWiI0JfdyI00vSMxSlwIcG54m5XOJ1rkaqJJsXRo0MocA5puDp+3BYElG3tqHTVLYmG3RZdmJ1iT4ZLSKsjnqO8rIQ2HWU8c73xzNvI0NIthaMAcW8MzcnNaOBvcW2NRiZrjhuQ91y7ECS44rjsz9iznoyGrnqr3fubiNt+93PldUzPsMpAbboDHZxy4XuVZMxqR0LzuTtDpIMJPWjy+yfV+I8FEkXpSuiwqpqVWm2NRFoLoIMVhfqNve2fBGoPoSpSGtVu/R/RhZ4AhRy6fZE55dxCOlbCxoibgHTwuNri4xAO78grqMLpRKtt7lnrqJkzMEoxN8iDqCDqCkoqSsyU2inbe3aY2Sns57sb3Mc5xDnBojcW2cdM1TlK6uWz6D6j2FHGLY3EHUF1rjtGi0VO2hVzuQe8wfHBMW2DHSRtYAR9EnECNf2C560XmuuhrBq1g9HkJfFU4Bd1mZE9pvr3FUhFuMrdSZStJEs7d17ZHPjpqXEXF2LAC43dividob5967U4I5vEdho6wyAyMAaDlhczIcsIIyWmeCWhFmIbW3RdLGGWa7Mus8uOfMWuo5iJsI02waiBgEMbS4c8NvPLs4BTniRZkmJtogdV8DTydpfvxKPA+g1HdVteeOA45IDOcgWmzQOfW1PZoq5E3oib9yssomsa3pJHOcbFxvHJm43zcM+Pbqr3uQNqasY572AvxNvYYGAHDxxktCEk/uztN7HmHrFmpLi3qv4tFibjuVJrNqFoWtshOj/aFnlZN0Ma6arFxC1h5Oc4nww5WUrL1GpVK+Xaj+rJAxzSdQ3ELfol59y1jKCIaYwrd2JpgXOpyTfJt2R3HLgAOKZ4izHWz93JIWEiN0Z42lDrj6tgLlVdRdE/p+pbK/wCXHuwayrYw2bExueT+qew2aTbyU6PdEDPblV0geG/JuneCXvYS1wZbMBx4keKnKkVsr3IXZ1NG0NaSC45nM3HK5DhdQmXsTezNqsjN2OGHEGOb1xcZ8bktI4FRJKSsRZplsiqKeTR/993le9li6JbOFdsaGRvWjx9ziPbiClaFWkxCjiNOCIIHNxa262mmrir6PcrGKjsiY2PUvewl4c0hxFnNwmwtw5dqrJK+hZDJ1Gw6tCrYsIu2XGfrDucQlkBF2xQSPnJLA3sSCL8M7XSwuQlZuDHJb5+YWFvo59rssz2rN0vNl8/kNnejhuX5VLlzF7d2eShUn7TJ5vkeh6OI+M8ng1g991PK8xzPI9R+janAsZZnC9yLtA9jVfIUzE5sTdiGlJMPSAnW8js+w8x2KVFIOVyeupIOoAQAQhBCVW68LySTICTf18Xliur52RlQxG5EYNxNL/cPwU81kZUScWwGgAFxNuwDxNuKjOybHZN34jrc2zzJPxUZ2TYbfvUixl+N9zwysmdkWPbt1YSbuMh7A7D54bKeYyMqJ1jbAAaAWHcFQudQBZAI1NM17S117HI2JHuRO2xFiDk3OpyLDGO4/GyvnZFhqzcaJpJbI/PLMNd7wU5jFhaHdFoABlcbaG2HXh1SLpnJFJd12ubhx5a6En/MmcWGku5LHfypaPzWge4qeYyMpI7v7ttpXFzZZH4m4bOOWt725qspXJSsTllUkXiGSggjrKSTlkIOgIDqAEAWUg6AgPQUA6hJ1AdQHUAIDqEAhIIDqAEAIAQAgOIDtkBxAFkAWQBZAdsgOgIBaLRQQMVJJwqSDl0B6AUALKQAQHVAABAe7IDoCEnbIAAQBZCAAQk7ZCDtkJCyEBZCQsgOgIDtkByyALIAIQBZAAahB0hQ3Yk41RF3VwxTArA9hqgg/9k="/>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xQTEhUUEhQWFhUUFxUUFxYXFxgVGBgXFBQXGhQVFxYaHyggGBolHxUVITEhJSkrLi8uGB8zODMsNygtLiwBCgoKDg0OGxAQGywkICQsLCwsLCwvLCwsLCwsLCwsLCwsLCwsLCwsLCwsLCwsLCwsLCwsLCwsLCwsLCwsLCwsLP/AABEIANUA7QMBEQACEQEDEQH/xAAcAAABBQEBAQAAAAAAAAAAAAAAAwQFBgcBAgj/xABQEAABAwIDBAYFBwUNBwUAAAABAAIDBBESITEFBkFREyJhcYGRBzKhscEUI0JSgpLRJGJy4fAIFiYzQ1NUc5OipLKzFTVjg6PC8Rc0dNLj/8QAGwEBAAMBAQEBAAAAAAAAAAAAAAECAwQFBgf/xAA4EQACAQIEBAIIBQQCAwAAAAAAAQIDEQQSITEFE0FRImEUMlJxgZGhsRVC0eHwBiSSwSPxFtLi/9oADAMBAAIRAxEAPwDcUAIDH/TJX1QcejmfHC3DGWMLm3fhDnElpFxZ7RY8llKWti8VoZCNtVLDdtROCOIlkHxVkSzb/QdvPPVwzx1ErpXROYWudm7A8HIu+lm0655qyZRmnqSAQAgBACAEAIAQAgBACAEAIAQAgBACAEAIAQAgBACAEAIAQAgMo9MOz2Fk0hDi4dDbruwgnECQy+G5DWi9r5LCekzSOxhUjiL2KugzbP3O0IMVXJ9Ivjj8GsLh7XlXRWRsCkqCAEAIAQAgBACAEAIAQAgBACAEAIAQAgBACAEAIAQAgBACAEBnXpZbeln7Oh97lz1PXNI7Hz1ONVogzbv3Ov8A7aq/rmf6QV0Vka4pKggBACAEAIAQAgBACAEAIAQAgBACAEAIAQAgBACAEAIAQAgBAZx6Wqlopp2k5nobDxefgsJ+uaR2PnuZ2ZV0Gbh+52P5NVf1zP8ASarorI1tSVBACAEAIAQAgBACAEAIAQAgBACAEAIAQAgBACAEAIAQAgBABQGKelenfUVUsbauKIM6P5uR7WYjgzsdbi4Of1guGrieXPWDfmvgbRhdaMzSXdib+dpu/p2qFjafZ/Inls1b0AM6M1kZc11uhd1SHDR4vcftkumlUz62M5qxsC2KAgBACAEAIAQAgBACAEAIAQAgBACAEAIAQAgBACAEAIAQAgBAY+HCWtqJNcU0lu5pwD2MC+a4nU8bR3UV4S47NhbbNo8gvIi9TRj6iiZHUsLWNb0jXsJa0C5bZzQba5By9rhFT/mlDur/ACf7nPWXhuWFfRHKCAEAIAQAgBACAEAIAQAgBACAEAIAQAgPDpANSgEnVbRzQXD5WORU2IucFY3iCPBLC4o2oafpBQSK3QAgBAM9r1ohgllOkbHP+6CQobsrhGUbpxHC0nU5nvOZ96+Pxs7zPRgtC+ULclyQRLPW1JejEUv83LHfsa93RuPcA8nwXoYF5MTCXfT5mU1eLRZV9YcRwlAAKA6gOFAGaA8ucRwQHmnnDwSL5GxBBBBH7aoBVACAEAIAQAgBACAEAzqKjMgcNUIYxklKEHjpz2IA+UHsS4PDqgpckby1J7EuBo7a72erfzuPJTcjUsWx9qCaPFkDoQoJJFCSlelXaGClbEPWqHhn2G9Zx9jR4rnxM8tNl6avIgd347AL5CvK8rnoIt1IqQKsWr6cSRPYdHNLfMLdtpZlutSq3Hm7Vf01NG8+tbA/skjJZIPvNK+wpzU4KS6q5wyVnYkJBfJXIC3aUAZ80AXPP2IDySefsQHiRtxYk+GXuQHYRYntAPkgF0AIAQAgBACAEAIAQEbUi0h/OAPwKAaSMKggRmyUXAmSouSJucgGk7kBE10uSXBcN0qfDTtJGbs/PP4q6BOIDIt/qzp9o4Bm2naGfbdZz/8AtHgvL4hUsrHRQj1JXY7MgvmJ7nYWKlSBVj4aLpWqsUIvdeXoquppz6r7VMf2rNmA+0Gn7S9/hVXNQyPeLt8Ohz142lfuWgnNemYHpAcQAgOFAeHIDyw9ZvcR7kA5QAgBACAEAIAQAgBAR21BYsd2keeiEMbvQDKpfYhUZIi6ccx5hLgRfOOY8wl0LDSWYHQg+KXBE1brkDmUBpOzW2iZb6oVweto1bYYnyu9WNrnnuaCfggMS2Jikc6V/rSvc895JJ9p9i+ex9S7O2krIu+zmZBeM0bEzTKYohj1q6oozZXd45fk89NVXs2OTopP6uezSfB2A+a7OG1OXXy+190Vqq8Cy1u2YIXO6aaOO1vXeGm1r3APevonJLc5LMY/v1oj6s+L9Bkj/aGrGeKow9aS+ZZU5PoehvbTnTpT/wAp/wAQuaXFcJHeaLcifY9t3nhPCX+yf+Cr+L4P2yeRPsQO29/Ov0FFH0s1w0lwIa0n6IAzc7yA9ivWxySWRXbOWpUyvKtWOKd9Y7Oaqaw8Y4omOA7HOcPcVh6RW3lK3kkn8ws3VktSVUjXN6RzXjM3DSx+eWbblp8CO4rqhiGmlLX6Fk2TjHAi40K607lj0pAIAQAgBACAEAIBtXtBaL8CCgI2QIQQG88ZdGWt1dl7b8O5edxWqqeHcn5HXgY3rL4lPj2LKMi5vZYkr5Z42L1Vz3lFA3Yr7klwz0ABPHjyCemLZX+Yyrsdfsl9jYi50zKRxmvUhwj2PGyKV3yhseIk5cTz1Xp4SvUnNWbOTEwgo3sbVGywA5ADyX054ZTPSxX4KMRA2NRI1n2W9d/gcIH2llWllg2WgrsrVLRiMhgzwNaCfzrXf/ecR4L5vGvx27HdT2uWSibkvOLslIGrSKKseNC6YooxhvDssVFPLE7SRjm+JGR87KZXg1NboiLvoYNtTbvyippXTZPijbBMXaufEXAOd3hzcud17eJTnRk1vbQyho7F22PUtt6w5L5PEQlfY7YtFlpp2815k4MuhzVV4iifJf8Ai2Od4tFx7bJhKWfEQi+6KVZZYN+RD+jzZojg6Z38ZLcNPENHrkHgScvBfZ0nvN7vRe7qeHTWmZlna3PvzvrorqlpdE5tTuLO5GXgrKF5Xb0JzWJWgrHG4DCePrDx/btXqUWmty0ZXHzZH/UH3v1LWyLnvE76o8/1JoDnSO+r7T+CWQPHyg/Ud7PiUt5kCL9qMb64e3tLHW8SAQFORi4rTV8UnqPa48gQT5KGmibjlQAQDauPV8UIZFPcpIITaMuJwA4Zr57+oaqVBQ6t/Y9Lh0Xnchm5ma+QTPZPJaPBTcCMzf25K8WBDc6LHXXtk23suc19NwqF5I4MdK0DVF9KeKZZ6W6i9VSx8Gxvk8XPa33NK5MW7QNaS1PGznYszxJPmV81iJXk2dsVoWOkXKSyUgW0CjHbV0xKM7NI1rS5xAaBck8AtsmZWKX1KHsvcunL5J5GC0krpW9I0FwxHRrdGiwGtzrmAbLaFWpKmvFkgtL28UvcuxLST2uywg07MsF8OWultMlzf299VKXnc0tU8kExpng5Pa79EknutclaSwmGxCsrp+ev11f82ITnF62I2soDLFJGA4h7XMB6N/EZX6vOy5sNwPEQrxqaWT76kVq0ZQce6HWwaVzaSBrmODmsLXNwOJDg43By7V7EMPKUVZbXX1POjGysIbRrRDIG3bEPWc6S7eq76TRxzGmS9DDYCb0ir+4wrrIlLMl7xo/eOnBIMzTb6QvY9y6lwPEPWxySxsE2k729/wCg+pd+aSO/XccrZRvd36BdcODYmK9X6o0p4+j1kOY/SLSnXpe/oXqz4ViF0+qNfxDD+0KD0hUn/G/sJPwVfwzE+z9UT6fh/aG9R6RqUadJfmYZLeVlP4XifZ+qHp+H9pDNnpChP8tYj60TmjwyR8Orr8j+hKxlJ7SHtLvxBL6s8Y9nv1WcsHUjvFl1iYPqO9jP+US9NhxNjNmusAcVs7aZZrKtelG1tX9iYTVSWmy+5YHVRH0H+S4877M3OxVJP0HDvsFOZ9gIVVY3NrmSd4YXDzbdRn8mQQFS6Q5NGfC4c3LnmAPaqTrtK6i2+3/ZMUm9XYjhDbO4dfUgg+Fl8dxWGLqSdWrG0VtbVI9rCToqOWD1PLgvGudqZzClybjeqGRWkHqBX0aw4pZn8svhkvs+FQtG55XEJa2NFXtHmGXb6bImq6ts0bbMbE2Oz3NBuHucTYEi2bVjiMPOorI0hJRF6HY0zALs8i38V5FThFeXVfX9DdYiJMU8Eg1jd/d/+yw/BMR3j9f0LekRHscpGscv3Cfcp/CcTF6WfxK86A5bVgah472PHtstPw/EL8vyaK8yLEdoFr3RNJGC5kPJ2C2EHxdfwCmFK01Cpp3v1t+/2Cu03EbVdSL9mgI0XPiKmebbNoQaRS94ax1NKHEkMm4EEZjlzRUHkvZo7KSVRZew2p96WtsQ251F3BnvWeTKztjw9yWskPot/Jw+7IYzzHT6jtAZ7V2QxvLeZt+em/1KS4NKSsmvmS3/AKjP/ov/AF//AM12LitHs/58TD8Ar+0is78bxmriY8U5jkjLi1+MPBaB1mFuEXFyD3jtXr8I4zRp10pJpS0PN4h/T1WdN7Nx103KFsqsc97ATl1jawtc629i+1hK8kfH4mmo05WLPA0k2HFbSdldnjNXdkTT4wxgB1Oua4lLNI7MuSAhfJadTO+gxqNVvA55esR1SVqbU0VbZlG+aZkUXrSv8m3zJ7LLx5YmNCMqs3pFXf8APoj6NQukrXey959F7Dpn08DIYrBsYwjqXJN8yTfUm6/MMRxvG16sqiitXorPRdFv0PZpYanTgo3H5qJ+f90fis/xLHdl/j/9F+VDueYTUOOchaOF2NPsur08fjJPx2Xw/cq6cegqzprkdLpzjFvMOW3peKf5o/4v/wBiMkRKpqJm/SY7wcPisZcSxUN1F/Nf7ZblQfUiKmqe/wBcAEXta57zc+XmuDH8UlWoZLWb+37v7M68Jh0p597DYheAemebKSRnX5MK2pesiUyZ9GkVoHut6ztfNfd8NjakeLjpXqFyXonEYyzeNoHWjefBv4rkXFKPc6PRpjlm+MQFiyS3c38VZcRpPqR6NM9xb5U5NrSC5GZA4+K0WOpPqQ6EjyN8qUk9aQWH1StYYmEr2fQpKk1a55/ffT36kxBGlw74hR6VTfUtyZX2L3slwmgikfZ7i24dYcewZcAvH4lNKtp2X88i9JySsR27BvtGtaTdrWwhrTmAC25sNBnmtuGPNSu+5FfRod+kXdr5bRvYwfPMGOI6dZoPUPY4XHivQnBSVmRRqunK6MRpKuAMGM4TYAjO4PEEDivnqlKvndj7GlXwygsz6CzKqlve9/BypKniLWt9jRVcLe9/uOv9sQ/W9hWccLV7GzxlHueJdtRua1uLJmK2R+kbm/kt1QqtJW2MHiaKbknvb6FVq5RG8mN1mkkgjgTqOxfe8Lx854dZ/Wjo/wBT4Li2BhGu3DWMtfd5DRu1Zf5x3mV6Cxk+55jwtL2ULt2tN/OP+8VosTIzeGpeyhUbam/nH+al4hkejU+yOna82nSHt+Cz9Lmth6FSf5Rm7a8ryWl/VzvkNOOYWMuIVPVOiGBpRV0i9+j2g6MfKHCz5LYAeDOHnmviP6n4k3/aUnpvL39F8N38Ox6WDgk88vcv9v8A0anQ7UHHkviniZwPQbj0H7dpg6ZqVxGonqiuWJ11eDwVnxJvoaKku55/2mB+pdFPF1WtI/6+5Vwj3GVVtIvOFo1Nr6+wZraPpFaSjor+a/Uo8kTjqVx4O7iyTy9Va1OAYupLMsq8r/sdMMXSjGyudfs14F7ZdzifIC6z/wDHMZ3j8/2L+nUvMZVDcAu8Fo5lpAHfksvwDHL8q/yX6l/TaPcidpStdGXNNwQcxyXLGhUpVeXUVmuh0wmpRzR2LluNDhpGdpJ+HwX3mEjlpI8LEu9RlgXSYFPqaZv1W+QXwlWNme5BkXUUbPqN+6Fz3fc3shtFs9jjbAz7oXRQU5ysmZyskZdtEWe+2XWcLdmL9S+ioScYW8rfY4KiTfxIOqkN8iVtCNyrPpXYDMNNC3lEz2tv8V5vE5/3Ml2svoZ014SP3U/3lXfowf5V38Hd6HxK4jcuq9Y5z589M+7JpasVEYtDVEk20bMM3j7Q633lz1YdTtoVG1YolOSVzSsd0JMXjabFI2NHcATzWsbGUmxuRe9+JDW/pcF2YOpy5qTOHExc4OJyGkc51gM87jlnmvoLanz9SooLxCklE5uTgRyWyg2ZxrRlqmcjhN0cGTnRyZhAJIz5ZLKpGSNITiyZ9Hu6pr6lkViI/XmdyjafVvzcbAePJcs8tOnzHv0OtNvwo2X0gbIEbGSxNwtYMNm5BoAsMuVgPJfDcUwrjW5q2nv7+/xOuPq27FW2ZXEmy8SvSSRZMstHNcLzKkbGsWPsZWUYZpJLqXu0Rs20L5getmO7gu6SlmeuiIcyZ3cpek+cdoMm9p4nuX03BMNN/wDNN6LY56kr6InZKVp5+BIX01zMTdQMP1vvuHuKXA02jsaN8bm2OYIF3vdnbI5lRK7QRnwu2BzHDrMJYb9mQ9ll81xajmrUqvfwv4anp4Kdoyj8TUd3Y8NNEPzQfPNe7SVoJHn1HeTJFaFCtVAXxdZHrwZF1TVwyWp1xeg1jdYk966aDcXdFJaoyvbEYBLwT1n6dliSvoYxtG5wN6lZlF3tHNzR5kLpoq7RnN6H09SNsxo5NaPJoXzuPnmxNRru/poTTXhRE7qf7yrv0IP8q9ngj/t/izLEesXVewc5B757vtrqSWndkXC7HfVkbmx3nkewlRJXRenLLJM+e6bd5zA8y9UxXD22zDm6heJWryjPJbqfS4fDRlDPfQjC7W1gD25+K7IU7LUwk7vRC9JBjyvY2vfUZKlSbpq5aFLPpsXD0VbomesbNK35mms8XGT5T6gF9bWxeAXZRalr2+55eJeTTv8AYnN9tyHxVTqiBmKGa73NA9STUi31XG5779i+gweMjlUam6+x87jMG6jvEplTtZjMiwEjmPNddXidGmtNTGjwXO7Nv5gdtRuAvGPBoVIcYwz62fuN58Bmtr/MbzbKfVu+Zjkc7K+Ftx+oqlfG0qivEmhgJUNHt9Tc/R9usKCmDDbpX2dK4c7dVg7GjLtNzxXj16zqPyWx3QgoosFfSNljdG8XDhY/iuPEUY1qbhLr/LmidjM4tmCCZzHC1jYdvKy+FxaqQbhLdHTTgm7lhgp+4eIXlyjJnSoRRyqhIH4czkPffwXZhKbhmqv8q0972/2UqWdorqRztnklrALXs0K2FpzrVFBdWUqJRVy70lMI2NY3Rot+JX6LRpKnBQXQ4j25ag8hAeSpBSN6KLDKXAZPFz+k39V1y1qSmnG3mveaU5uLuX7Z7bRMA4Nb7leHqopLccKxBXakL4+uj1aZXN4q10QYQG9d4Zd18rgnh3LPDYeNabTeyubTqOEdBoah/NnLS58l2U8NlekX8/2M3Uv1KZXbND34BiJByB6pPhYr140r2TORz6jmPcWNpa9zhiaQ4N6RxsRmA75q2o5rshQyvcydS5p+z65r29aVgPEWt5XIv5LmnwzCzk5NavV6vr8SvMktBjLtKmppZJmPcZJGta6zMQOH1SLusPBbUaFLDxyw2+f3EnKerJLYu8vyglrXBrwMWFzRpe3B2Wo810KzKNWHg2hMJWtd0Ra7K4LsX4K2UjQxrfDaU8m0q6hYA7rGaIYGlxwwNfJHi1ALcRHaO1Y1KUJ6tanRQxE6b0ehT2QNeA6NwN9RcAjvBt56LBxknpqenCvBrXRlq3F3ddU1LWQuY5sdnTyGzmsbwaxp9dxsRfTI62V1QT9c5q2Na9TQ3zZ2z44GdHExrG3Js0AXJ1JtqSt0ktEebKTk7tilXTNkY5j2hzXAtcDoQVZO2qIPm/fPY3yOtfTyO6hAfFI4E3Y6+HFbtBBI4hXqUuas0dzahiOXK0tURbSxou6Rp5BjsTieA5AdpXNTwsm9dDsq42KWmptfon3cMNOKiQnHMMTG3NmMOht9Z3PlZdM7R8MTzXJy1kX9ZgEBD7f2WZG44sImaDhxjE119WuHuPBcWKwcKviypu3XqWUmtmZfJvQOtdrY5GnC6J5LcwbHCf8AtPtXzlXhcG7x08v3OiOIfUnotpFscAt15GiUtZnfEfmwD3WPitZcMy0400+t33u9l8jOVe8rl02fQ2Ac9ox+dvHmvdwWAp0EnbUzcnLcfFeiVPBUg6IzZLgSKkEXt2nxM00UNBEhu7V9JA0n1m9R3e39Vj4qj3BJqAV+qC+Tro9Omyv7ehDgwHTpGX8bj4q3DIp4jK+zL13andE5T7uQhuh819PyoI8xzbE591aYm9i08w4j3FVcKZKlIZzbrU51Lzc/Xf8AiVXJB9X82WzSI2TYcLZcAx6XHWJGXPtRU43Dk7CU+zxicPogDl7PYtMqe5FypbSLonHo3OaQeBsdeYWUopbMumT3o/r5ZauMPc5wDHPOIk6aJQlKTd3sKqSSsRVI3+GEnif8GxdPQ5yy7H9HNE4VBkjJc2eZos5zQxgddgaGm3qkHO6hRRo6kiT9Euy2RUZe0ZzSyG/Etje5jL/dJ8VCjYVJZmXdSZggM69LWxmSuo5C27umbBe1+rK5uufCx81vh8t2pGVXNbwlf3q3DjglpIonPcKmUxuxYcvVOVgMgA7JY5rO6OlLNF36GxxxhoAAsAAAOQGgUGZ6QAgBAZhvNurDU7XEUhe1s0JmuwhvWYQ1wuQe/wD8rmhQjzZO3ZkPsTD9vUUdmulY3oZWAYvo4BgI8APNWk4KVm1e5oqFRq6RIDffZ/8ATIfF4HvXQpRfUOEl0FYt8aA6VcB/5gUOSXUhQk+gO3po/wCkxcvXCc2HdE8qfZjul3jpXDq1ERtr1wl1LZkOEluhhNvXRXP5VD98K2eK3Y5cuzG9VvRRkH8ph++FOeK6jJLsNvRjtASMmY12LAWG4N83Bw17mBROSb0DTS1LuqlSDqAvl6yPRpkHtewYSeBB8nBZYOWTEJvzNqivTZZqIBzQdfavpk82x5uw5e3JRJEJjIsy7lRIuR1eA0F3EDPnqjnlJUbkGa5jh6wur82NtyuR3KHvS9rn5WviI5ZcCs89zRRLd6Lqf5+/1Yv8zv1JhZXlIiutEQFE7+GEniP8GxdhzGtCMsFWToXF4/sIwfa0qzewW423Djw7OpRziY7xcMR96qS92T6EAgInePZ3Txsbe2CWOQHtY66lOzuLDDeODHV7P/Nmld5U77KrRaLsmWVSVBACAEBGVuz2uqYJ/px9IwfovbmPMBEuoPmr0h7JdHtKqBH8qXjtEgxA+0pPWRtD1StiEA6BUsaIktnxixyXNV3O3D7EhHE3ksNDpJSkLRoFR6F0ri7omHgB3Lnk7nTFDOtowRlbxV6cW2YVmkjR/QDs9zKaplcLdJNgHaIm2J+85w8F7EI2R4FaV2aormJCTr5qqj0IENtJmJrgLXIIz0uRldcC0mmdf5SS2LUtDAzMOaBlqdF9FRqRaUTzpxa1JF7jbL2kK9RS6MrG3UrNVt9rJnMkJbhHI6nQLkjUebVnQ46aDfbU2JnzdwToDe/YbXGSzqp5ldloNW2IKXZEga6Rxytezba5524a6rphG0TJu7KlMzGQ64Db2u4gHvty7Vulcrc0f0W0xDpnE36sYB7Diyt4X8VbCL1mUrvZFJpJf4YO7Xub/hB+C7TnNj2pPeKpH1Iz7YyUsEed0B+Q0v8A8eH/AE2o9wS6gAgGe1ZsEZceFvabfFECP2jnWUg5CZ3/AE7fFHsSicQgEAIAQFc3hkIrdngOIDpJwRc2PzBOY42sqttNIvGKcWyk+kzdszdJVNaXdG90Ug4iMNbheO4l3mOSvNXWm5alJJ2exjVTQlh9x5rNamtrMcULciuWtuduH2HrQudnUhzGs2zRMdYsOtgqKLk9C0pqK1YvsyjfUytijFy42udBnxPAaL0sPh8vikeXisTfSJv+wNlNpaeOBmYjba/Fzjm5x7SST4rqPNbuSCEENOF87WR3wIep1XmyOxEJtGUMka4HA4tzePWFjrfzXp0JPl547q31Oaa1ysszbPs4PcTzDiAe2wNikqjm7p6hRto9imb6P/KIjexc0NJPJrjnbx1PJRTlzLy7FmsuhJbEY0FxkvK4G7XON7ttdo5ZX4KY4iC1ktRKk3onoVyfb5LZQ9x6xLWAGzbA9bIcLZeK7HNyRio2ZD7OhZJE14F3OmEVtLDCC4jtsVVTfNVPpa5ListzYdxoQKbEABje8m3YcIHcA1epTVonHN6mJ0te399mO+Xyt8d+3o3RW88loUNvrnXbWj83D49AD8QrJaDqKbkvvs+kP/Ai9jAFEtwTSqAQEJvlf5JJY2zj/wBRqmO4E60/l1J/Vz/5WqXsCfVQCAEAICtbxtBrdn6XD53X7oSCB94KUrkpkjsgguqGnhMQQfzooz8VMiCob0ejGKYl9MRGTn0Z9T7J1b3adyzlfdG0KnSRlO392ZIJOjcHCQ5gX1HMW1C5oqcpWaO1ypqN4siGbOm5kjPRw4cNclryE+hhz5Lqeo9mVLvrgaX4Z6aIsPFvYl4idty37M3IfkZnYdMj1nfd4eJC5a/EcLh3lvml2j+uwUKlTV7eZctj0UcMkLYhYdIzEdS6xyxHx7lOExFTEXlJWXRGFeKhojTV3mIICInXgVkd0CGnOa8ySOyLIfa9NjDBa4cHX8D+BK76DtTlF9V9v+zGesk/MVpmluVyLBuX2V5EqkkjujFFI39J6WKxJu11rm/0hkvT4VLNGV+5hio2tYndhRu6NgLnAgWNjYaLmxFS03Y2pU1lVyqGL5uZ97lrRhPK7je1uxeop6xj3OPLuyR3PonGCJ18ulkkt2BgBPsCupJ4y3ZFJK1G/dmqUda2k2aJZCAI4i8k8TmQO0kn2r1oeqjz5esfKFRtFwqTO13XEnTB1iOvixXtrqrRvbUhn01S7Vc8SuERLaqzg7E0BhNO1uF4J5tGl9V0KOiK31JfcJ7fkMLGm/RN6J36TMiqVVaREdiwrMsCAgt8Xfk+GxOJzRlyBuT7FemtQxsKhslTSuIIdhkIF8rEFpB9is46Mi5ZlkSCAEAICqb1NtU00wIPyfpCWXsSJWFuvgNVpCN0RfU7uVtIyvqsYDXGRr8IOIBpjaxvWsMR+bzy4pUVrBFqWZJVvSHs+OamDXjrlwEbs7tcQcxbO2VirRV2Q55TE9ibBrKp7wyOOTovXDsDnNJxAetnfqnis9+hvt1LXu3s4sa/pS6N4OANwgFtvWyF7Xvrlx5rGpSnUg4Pw97B1Iwd1qPZ44Wuv0kjjy0C44cIprr9CZYyR7gqgHAg2wkEcbm916dGhGmrI4atVyZq8T8TQRoQD5qTc9oCqHeCBw6r79wJXg1md0ERdRtaO/0vuu/BcEoNnSpJCEWKdgMV7sc8DIi5c0ZZ8LYh5L08DQ8N5LyOetPXQrlZVVkbnYw7FewaWC5HAdvkuWvwzxaLT3nRSxWmpB1/SzPY+UFro72Ftbn9S1wuGlQUopbipWU7NvYkIKmoH8WwkDs078lMsBzHdoLFZdmMZopCx7MFsQANuy2ZXQsJKNpdjHnp6Fm3NoLQZmzYhmLg3L8+GgyAWtPD2lOq92jOdW+WC2KbvxvayWSSE1BwROdG1mB4aMBw2yyOmq9CKtFHG9ytbpbtPq5+l6N5p2vAJAF3m3qMByJyueQ7SFpGOZlWzWjs5sdy6WQZ9ZrmkC5+tY6+K7FMycETG72320oLHMkcx2YdgawF9sgCSB1shckC9tAsasc2paOhe6Ko6SNr8Lm42h2F1sTbj1XWJFx2ErmNBdAUbfTeQxzNjjAd0eb9SMTtGm3EDPxW1KOl2VZFDbT5XwuALOicHGzS4WDiSOwWJC0a0aBpUEwe0OabtcAQewrlLCiAEAz2ttKOnidLM4NYwXJ9wHMlTGLbsgZXWQPqpn1EhdGXZtacbcLAMhe3L4rdXWiI0JfdyI00vSMxSlwIcG54m5XOJ1rkaqJJsXRo0MocA5puDp+3BYElG3tqHTVLYmG3RZdmJ1iT4ZLSKsjnqO8rIQ2HWU8c73xzNvI0NIthaMAcW8MzcnNaOBvcW2NRiZrjhuQ91y7ECS44rjsz9iznoyGrnqr3fubiNt+93PldUzPsMpAbboDHZxy4XuVZMxqR0LzuTtDpIMJPWjy+yfV+I8FEkXpSuiwqpqVWm2NRFoLoIMVhfqNve2fBGoPoSpSGtVu/R/RhZ4AhRy6fZE55dxCOlbCxoibgHTwuNri4xAO78grqMLpRKtt7lnrqJkzMEoxN8iDqCDqCkoqSsyU2inbe3aY2Sns57sb3Mc5xDnBojcW2cdM1TlK6uWz6D6j2FHGLY3EHUF1rjtGi0VO2hVzuQe8wfHBMW2DHSRtYAR9EnECNf2C560XmuuhrBq1g9HkJfFU4Bd1mZE9pvr3FUhFuMrdSZStJEs7d17ZHPjpqXEXF2LAC43dividob5967U4I5vEdho6wyAyMAaDlhczIcsIIyWmeCWhFmIbW3RdLGGWa7Mus8uOfMWuo5iJsI02waiBgEMbS4c8NvPLs4BTniRZkmJtogdV8DTydpfvxKPA+g1HdVteeOA45IDOcgWmzQOfW1PZoq5E3oib9yssomsa3pJHOcbFxvHJm43zcM+Pbqr3uQNqasY572AvxNvYYGAHDxxktCEk/uztN7HmHrFmpLi3qv4tFibjuVJrNqFoWtshOj/aFnlZN0Ma6arFxC1h5Oc4nww5WUrL1GpVK+Xaj+rJAxzSdQ3ELfol59y1jKCIaYwrd2JpgXOpyTfJt2R3HLgAOKZ4izHWz93JIWEiN0Z42lDrj6tgLlVdRdE/p+pbK/wCXHuwayrYw2bExueT+qew2aTbyU6PdEDPblV0geG/JuneCXvYS1wZbMBx4keKnKkVsr3IXZ1NG0NaSC45nM3HK5DhdQmXsTezNqsjN2OGHEGOb1xcZ8bktI4FRJKSsRZplsiqKeTR/993le9li6JbOFdsaGRvWjx9ziPbiClaFWkxCjiNOCIIHNxa262mmrir6PcrGKjsiY2PUvewl4c0hxFnNwmwtw5dqrJK+hZDJ1Gw6tCrYsIu2XGfrDucQlkBF2xQSPnJLA3sSCL8M7XSwuQlZuDHJb5+YWFvo59rssz2rN0vNl8/kNnejhuX5VLlzF7d2eShUn7TJ5vkeh6OI+M8ng1g991PK8xzPI9R+janAsZZnC9yLtA9jVfIUzE5sTdiGlJMPSAnW8js+w8x2KVFIOVyeupIOoAQAQhBCVW68LySTICTf18Xliur52RlQxG5EYNxNL/cPwU81kZUScWwGgAFxNuwDxNuKjOybHZN34jrc2zzJPxUZ2TYbfvUixl+N9zwysmdkWPbt1YSbuMh7A7D54bKeYyMqJ1jbAAaAWHcFQudQBZAI1NM17S117HI2JHuRO2xFiDk3OpyLDGO4/GyvnZFhqzcaJpJbI/PLMNd7wU5jFhaHdFoABlcbaG2HXh1SLpnJFJd12ubhx5a6En/MmcWGku5LHfypaPzWge4qeYyMpI7v7ttpXFzZZH4m4bOOWt725qspXJSsTllUkXiGSggjrKSTlkIOgIDqAEAWUg6AgPQUA6hJ1AdQHUAIDqEAhIIDqAEAIAQAgOIDtkBxAFkAWQBZAdsgOgIBaLRQQMVJJwqSDl0B6AUALKQAQHVAABAe7IDoCEnbIAAQBZCAAQk7ZCDtkJCyEBZCQsgOgIDtkByyALIAIQBZAAahB0hQ3Yk41RF3VwxTArA9hqgg/9k="/>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828800"/>
            <a:ext cx="2257425"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7750" y="4389727"/>
            <a:ext cx="262890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375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a:t>
            </a:r>
            <a:endParaRPr lang="en-US" dirty="0"/>
          </a:p>
        </p:txBody>
      </p:sp>
      <p:sp>
        <p:nvSpPr>
          <p:cNvPr id="3" name="Content Placeholder 2"/>
          <p:cNvSpPr>
            <a:spLocks noGrp="1"/>
          </p:cNvSpPr>
          <p:nvPr>
            <p:ph idx="1"/>
          </p:nvPr>
        </p:nvSpPr>
        <p:spPr/>
        <p:txBody>
          <a:bodyPr>
            <a:normAutofit/>
          </a:bodyPr>
          <a:lstStyle/>
          <a:p>
            <a:r>
              <a:rPr lang="en-US" dirty="0" smtClean="0"/>
              <a:t>22 year old man who fell 50 feet from a chair lift and landed on hard packed snow. He is now in the ED with a suspected T5-T6 fracture with paraplegia. </a:t>
            </a:r>
          </a:p>
          <a:p>
            <a:endParaRPr lang="en-US" dirty="0"/>
          </a:p>
          <a:p>
            <a:pPr marL="137160" indent="0">
              <a:buNone/>
            </a:pPr>
            <a:r>
              <a:rPr lang="en-US" u="sng" dirty="0" smtClean="0"/>
              <a:t>Physician Orders:</a:t>
            </a:r>
          </a:p>
          <a:p>
            <a:r>
              <a:rPr lang="en-US" dirty="0" smtClean="0"/>
              <a:t>ECG Monitoring</a:t>
            </a:r>
          </a:p>
          <a:p>
            <a:r>
              <a:rPr lang="en-US" dirty="0" smtClean="0"/>
              <a:t>4L O2 nasal cannula </a:t>
            </a:r>
          </a:p>
          <a:p>
            <a:r>
              <a:rPr lang="en-US" dirty="0" smtClean="0"/>
              <a:t>Neurologic assessment every hour</a:t>
            </a:r>
          </a:p>
          <a:p>
            <a:r>
              <a:rPr lang="en-US" dirty="0" smtClean="0"/>
              <a:t>Warming blankets as needed</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873829"/>
            <a:ext cx="2686050" cy="3069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061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lgn="ctr">
              <a:buNone/>
            </a:pPr>
            <a:r>
              <a:rPr lang="en-US" sz="5400" dirty="0" smtClean="0"/>
              <a:t>What types of things would we want to assess on this patient?</a:t>
            </a:r>
            <a:endParaRPr lang="en-US" sz="5400" dirty="0"/>
          </a:p>
        </p:txBody>
      </p:sp>
    </p:spTree>
    <p:extLst>
      <p:ext uri="{BB962C8B-B14F-4D97-AF65-F5344CB8AC3E}">
        <p14:creationId xmlns:p14="http://schemas.microsoft.com/office/powerpoint/2010/main" val="427634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a:t>
            </a:r>
            <a:endParaRPr lang="en-US" dirty="0"/>
          </a:p>
        </p:txBody>
      </p:sp>
      <p:sp>
        <p:nvSpPr>
          <p:cNvPr id="3" name="Content Placeholder 2"/>
          <p:cNvSpPr>
            <a:spLocks noGrp="1"/>
          </p:cNvSpPr>
          <p:nvPr>
            <p:ph idx="1"/>
          </p:nvPr>
        </p:nvSpPr>
        <p:spPr/>
        <p:txBody>
          <a:bodyPr/>
          <a:lstStyle/>
          <a:p>
            <a:r>
              <a:rPr lang="en-US" dirty="0" smtClean="0"/>
              <a:t>Neuro: sensation, LOC, moving extremities, pupil reaction to light, oriented x3, spinal shock</a:t>
            </a:r>
          </a:p>
          <a:p>
            <a:r>
              <a:rPr lang="en-US" dirty="0" smtClean="0"/>
              <a:t>Pulmonary: lung sounds, breathing pattern, cough, Respiratory Rate, ventilator.</a:t>
            </a:r>
          </a:p>
          <a:p>
            <a:r>
              <a:rPr lang="en-US" dirty="0" smtClean="0"/>
              <a:t>Cardiovascular: Heart sounds, capillary refill, BP, edema.</a:t>
            </a:r>
          </a:p>
          <a:p>
            <a:r>
              <a:rPr lang="en-US" dirty="0" smtClean="0"/>
              <a:t>Pain level</a:t>
            </a:r>
          </a:p>
          <a:p>
            <a:r>
              <a:rPr lang="en-US" dirty="0" smtClean="0"/>
              <a:t>Skin: temperature</a:t>
            </a:r>
          </a:p>
          <a:p>
            <a:r>
              <a:rPr lang="en-US" dirty="0" smtClean="0"/>
              <a:t>Assess for other injuries (head/chest)</a:t>
            </a:r>
          </a:p>
          <a:p>
            <a:r>
              <a:rPr lang="en-US" dirty="0" smtClean="0"/>
              <a:t>Urinary: will probably be incontinent and have a </a:t>
            </a:r>
            <a:r>
              <a:rPr lang="en-US" dirty="0" err="1" smtClean="0"/>
              <a:t>foley</a:t>
            </a:r>
            <a:r>
              <a:rPr lang="en-US" dirty="0" smtClean="0"/>
              <a:t> placed</a:t>
            </a:r>
          </a:p>
          <a:p>
            <a:endParaRPr lang="en-US" dirty="0" smtClean="0"/>
          </a:p>
          <a:p>
            <a:endParaRPr lang="en-US" dirty="0"/>
          </a:p>
        </p:txBody>
      </p:sp>
    </p:spTree>
    <p:extLst>
      <p:ext uri="{BB962C8B-B14F-4D97-AF65-F5344CB8AC3E}">
        <p14:creationId xmlns:p14="http://schemas.microsoft.com/office/powerpoint/2010/main" val="54292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Possible Nursing Diagnosis’:</a:t>
            </a:r>
            <a:endParaRPr lang="en-US" dirty="0"/>
          </a:p>
        </p:txBody>
      </p:sp>
      <p:sp>
        <p:nvSpPr>
          <p:cNvPr id="3" name="Content Placeholder 2"/>
          <p:cNvSpPr>
            <a:spLocks noGrp="1"/>
          </p:cNvSpPr>
          <p:nvPr>
            <p:ph idx="1"/>
          </p:nvPr>
        </p:nvSpPr>
        <p:spPr/>
        <p:txBody>
          <a:bodyPr/>
          <a:lstStyle/>
          <a:p>
            <a:r>
              <a:rPr lang="en-US" dirty="0" smtClean="0"/>
              <a:t>Ineffective Breathing Pattern </a:t>
            </a:r>
          </a:p>
          <a:p>
            <a:r>
              <a:rPr lang="en-US" dirty="0" smtClean="0"/>
              <a:t>Ineffective Airway Clearance</a:t>
            </a:r>
          </a:p>
          <a:p>
            <a:r>
              <a:rPr lang="en-US" dirty="0" smtClean="0"/>
              <a:t>Impaired bed and physical mobility</a:t>
            </a:r>
          </a:p>
          <a:p>
            <a:r>
              <a:rPr lang="en-US" dirty="0" smtClean="0"/>
              <a:t>Disturbed sensory perception</a:t>
            </a:r>
          </a:p>
          <a:p>
            <a:r>
              <a:rPr lang="en-US" dirty="0" smtClean="0"/>
              <a:t>Risk for impaired skin integrity</a:t>
            </a:r>
          </a:p>
          <a:p>
            <a:r>
              <a:rPr lang="en-US" dirty="0" smtClean="0"/>
              <a:t>Impaired urinary elimination</a:t>
            </a:r>
          </a:p>
          <a:p>
            <a:r>
              <a:rPr lang="en-US" dirty="0" smtClean="0"/>
              <a:t>Constipation</a:t>
            </a:r>
          </a:p>
          <a:p>
            <a:r>
              <a:rPr lang="en-US" dirty="0" smtClean="0"/>
              <a:t>Acute pain</a:t>
            </a:r>
          </a:p>
          <a:p>
            <a:r>
              <a:rPr lang="en-US" dirty="0" smtClean="0"/>
              <a:t>Sensory impairment</a:t>
            </a:r>
            <a:endParaRPr lang="en-US" dirty="0"/>
          </a:p>
        </p:txBody>
      </p:sp>
    </p:spTree>
    <p:extLst>
      <p:ext uri="{BB962C8B-B14F-4D97-AF65-F5344CB8AC3E}">
        <p14:creationId xmlns:p14="http://schemas.microsoft.com/office/powerpoint/2010/main" val="4107007026"/>
      </p:ext>
    </p:extLst>
  </p:cSld>
  <p:clrMapOvr>
    <a:masterClrMapping/>
  </p:clrMapOvr>
</p:sld>
</file>

<file path=ppt/theme/theme1.xml><?xml version="1.0" encoding="utf-8"?>
<a:theme xmlns:a="http://schemas.openxmlformats.org/drawingml/2006/main" name="Thatch">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133</TotalTime>
  <Words>1177</Words>
  <Application>Microsoft Office PowerPoint</Application>
  <PresentationFormat>On-screen Show (4:3)</PresentationFormat>
  <Paragraphs>141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Thatch</vt:lpstr>
      <vt:lpstr>SPINAL CORD INJURY</vt:lpstr>
      <vt:lpstr>Pathophysiology:</vt:lpstr>
      <vt:lpstr>PowerPoint Presentation</vt:lpstr>
      <vt:lpstr>Most Common Causes:</vt:lpstr>
      <vt:lpstr>Risk Factors:</vt:lpstr>
      <vt:lpstr>Case Study:</vt:lpstr>
      <vt:lpstr>PowerPoint Presentation</vt:lpstr>
      <vt:lpstr>Assessment:</vt:lpstr>
      <vt:lpstr>Possible Nursing Diagnosis’:</vt:lpstr>
      <vt:lpstr>Nursing Diagnosis #1</vt:lpstr>
      <vt:lpstr>Nursing Diagnosis #2:</vt:lpstr>
      <vt:lpstr>Nursing Diagnosis #3</vt:lpstr>
      <vt:lpstr>Diagnostic Tests:</vt:lpstr>
      <vt:lpstr>PowerPoint Presentation</vt:lpstr>
      <vt:lpstr>Labs:</vt:lpstr>
      <vt:lpstr>Medications:</vt:lpstr>
      <vt:lpstr>Complications of SCI:</vt:lpstr>
      <vt:lpstr>Case Study Continued:</vt:lpstr>
      <vt:lpstr>PowerPoint Presentation</vt:lpstr>
      <vt:lpstr>Spinal Shock Teaching:</vt:lpstr>
      <vt:lpstr>Case Study:</vt:lpstr>
      <vt:lpstr>PowerPoint Presentation</vt:lpstr>
      <vt:lpstr>Foley Teaching:</vt:lpstr>
      <vt:lpstr>Patient Teaching for SCI:</vt:lpstr>
      <vt:lpstr>Case Study Continued:</vt:lpstr>
      <vt:lpstr>Answers: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SPINAL CORD INJURY</dc:title>
  <dc:creator>Channing</dc:creator>
  <cp:lastModifiedBy>Channing</cp:lastModifiedBy>
  <cp:revision>69</cp:revision>
  <dcterms:created xsi:type="dcterms:W3CDTF">2014-09-09T19:55:48Z</dcterms:created>
  <dcterms:modified xsi:type="dcterms:W3CDTF">2014-10-20T01:27:10Z</dcterms:modified>
</cp:coreProperties>
</file>